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1"/>
  </p:notesMasterIdLst>
  <p:sldIdLst>
    <p:sldId id="293"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7" r:id="rId37"/>
    <p:sldId id="328" r:id="rId38"/>
    <p:sldId id="326" r:id="rId39"/>
    <p:sldId id="32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FAE1"/>
    <a:srgbClr val="FF6699"/>
    <a:srgbClr val="CCFF99"/>
    <a:srgbClr val="1849AC"/>
    <a:srgbClr val="1E3446"/>
    <a:srgbClr val="FFE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1" autoAdjust="0"/>
    <p:restoredTop sz="94619" autoAdjust="0"/>
  </p:normalViewPr>
  <p:slideViewPr>
    <p:cSldViewPr snapToGrid="0">
      <p:cViewPr varScale="1">
        <p:scale>
          <a:sx n="110" d="100"/>
          <a:sy n="110" d="100"/>
        </p:scale>
        <p:origin x="1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E5E4D699-C3CF-4415-B32C-A18B48AFE2A3}">
      <dgm:prSet/>
      <dgm:spPr/>
      <dgm:t>
        <a:bodyPr/>
        <a:lstStyle/>
        <a:p>
          <a:r>
            <a:rPr lang="en-US" dirty="0"/>
            <a:t>Introduction</a:t>
          </a:r>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9845D52A-E054-4EB0-A5A3-32AE7DC6D645}">
      <dgm:prSet/>
      <dgm:spPr/>
      <dgm:t>
        <a:bodyPr/>
        <a:lstStyle/>
        <a:p>
          <a:r>
            <a:rPr lang="en-US" dirty="0"/>
            <a:t>Exploratory Data Analysis</a:t>
          </a:r>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9AC77E87-FC4D-4F04-889B-73358514DC0D}">
      <dgm:prSet/>
      <dgm:spPr/>
      <dgm:t>
        <a:bodyPr/>
        <a:lstStyle/>
        <a:p>
          <a:r>
            <a:rPr lang="en-US" dirty="0"/>
            <a:t>Tableau – Mapping, Bar chart, </a:t>
          </a:r>
          <a:r>
            <a:rPr lang="en-US" dirty="0" err="1"/>
            <a:t>Treemap</a:t>
          </a:r>
          <a:endParaRPr lang="en-US" dirty="0"/>
        </a:p>
      </dgm:t>
    </dgm:pt>
    <dgm:pt modelId="{B29F90F6-921F-42B9-A496-5D121F61821E}" type="parTrans" cxnId="{04774158-8FAB-47B4-A2EE-D3D3A7E958BE}">
      <dgm:prSet/>
      <dgm:spPr/>
      <dgm:t>
        <a:bodyPr/>
        <a:lstStyle/>
        <a:p>
          <a:endParaRPr lang="en-US"/>
        </a:p>
      </dgm:t>
    </dgm:pt>
    <dgm:pt modelId="{3A77AB9A-DF29-465E-A0A5-D4FA3D0C537F}" type="sibTrans" cxnId="{04774158-8FAB-47B4-A2EE-D3D3A7E958BE}">
      <dgm:prSet/>
      <dgm:spPr/>
      <dgm:t>
        <a:bodyPr/>
        <a:lstStyle/>
        <a:p>
          <a:endParaRPr lang="en-US"/>
        </a:p>
      </dgm:t>
    </dgm:pt>
    <dgm:pt modelId="{5FC34D3A-C8D4-483C-8695-507470E74D50}">
      <dgm:prSet/>
      <dgm:spPr/>
      <dgm:t>
        <a:bodyPr/>
        <a:lstStyle/>
        <a:p>
          <a:r>
            <a:rPr lang="en-US" dirty="0"/>
            <a:t>Data Acquisition and Cleaning</a:t>
          </a:r>
        </a:p>
      </dgm:t>
    </dgm:pt>
    <dgm:pt modelId="{1DECF9F5-40C0-4379-BCCE-7BCAAD54807B}" type="sibTrans" cxnId="{277179CE-E2F5-4733-8D23-9E37CACB7B9E}">
      <dgm:prSet/>
      <dgm:spPr/>
      <dgm:t>
        <a:bodyPr/>
        <a:lstStyle/>
        <a:p>
          <a:endParaRPr lang="en-US"/>
        </a:p>
      </dgm:t>
    </dgm:pt>
    <dgm:pt modelId="{9978A89C-C2F1-4241-807C-13619E6D6376}" type="parTrans" cxnId="{277179CE-E2F5-4733-8D23-9E37CACB7B9E}">
      <dgm:prSet/>
      <dgm:spPr/>
      <dgm:t>
        <a:bodyPr/>
        <a:lstStyle/>
        <a:p>
          <a:endParaRPr lang="en-US"/>
        </a:p>
      </dgm:t>
    </dgm:pt>
    <dgm:pt modelId="{AEF4A1D1-0482-4568-8463-CF8E37BB2ADC}">
      <dgm:prSet/>
      <dgm:spPr/>
      <dgm:t>
        <a:bodyPr/>
        <a:lstStyle/>
        <a:p>
          <a:r>
            <a:rPr lang="en-US" dirty="0"/>
            <a:t>Modeling</a:t>
          </a:r>
        </a:p>
      </dgm:t>
    </dgm:pt>
    <dgm:pt modelId="{221B9989-5775-4DB8-8464-109A2F35F937}" type="parTrans" cxnId="{8A3E5F25-3C9B-4E6B-B2C4-65C09E7C122A}">
      <dgm:prSet/>
      <dgm:spPr/>
      <dgm:t>
        <a:bodyPr/>
        <a:lstStyle/>
        <a:p>
          <a:endParaRPr lang="en-US"/>
        </a:p>
      </dgm:t>
    </dgm:pt>
    <dgm:pt modelId="{161A7EF1-F4AA-40B0-8CB3-FAD0C37EFDC1}" type="sibTrans" cxnId="{8A3E5F25-3C9B-4E6B-B2C4-65C09E7C122A}">
      <dgm:prSet/>
      <dgm:spPr/>
      <dgm:t>
        <a:bodyPr/>
        <a:lstStyle/>
        <a:p>
          <a:endParaRPr lang="en-US"/>
        </a:p>
      </dgm:t>
    </dgm:pt>
    <dgm:pt modelId="{608C6E27-2D30-40EA-9403-C95EF569EF4C}">
      <dgm:prSet/>
      <dgm:spPr/>
      <dgm:t>
        <a:bodyPr/>
        <a:lstStyle/>
        <a:p>
          <a:r>
            <a:rPr lang="en-US" dirty="0"/>
            <a:t>Feature Engineering</a:t>
          </a:r>
        </a:p>
      </dgm:t>
    </dgm:pt>
    <dgm:pt modelId="{7ACCD443-4F34-42C1-8342-A515BB535CE2}" type="parTrans" cxnId="{79399C16-F0EE-44E0-B87E-19FEF2398F33}">
      <dgm:prSet/>
      <dgm:spPr/>
      <dgm:t>
        <a:bodyPr/>
        <a:lstStyle/>
        <a:p>
          <a:endParaRPr lang="en-US"/>
        </a:p>
      </dgm:t>
    </dgm:pt>
    <dgm:pt modelId="{DB4671D0-8440-4262-8113-A147F6491300}" type="sibTrans" cxnId="{79399C16-F0EE-44E0-B87E-19FEF2398F33}">
      <dgm:prSet/>
      <dgm:spPr/>
      <dgm:t>
        <a:bodyPr/>
        <a:lstStyle/>
        <a:p>
          <a:endParaRPr lang="en-US"/>
        </a:p>
      </dgm:t>
    </dgm:pt>
    <dgm:pt modelId="{3D21DD03-5C7F-49D8-AC97-BA818884B1B6}">
      <dgm:prSet/>
      <dgm:spPr/>
      <dgm:t>
        <a:bodyPr/>
        <a:lstStyle/>
        <a:p>
          <a:r>
            <a:rPr lang="en-US" dirty="0"/>
            <a:t>Answering Our Questions</a:t>
          </a:r>
        </a:p>
      </dgm:t>
    </dgm:pt>
    <dgm:pt modelId="{152732FC-36E8-46FC-9ACD-94DD2B4E7872}" type="parTrans" cxnId="{AF2CDCCF-A368-4B9D-B645-CEBD971F3430}">
      <dgm:prSet/>
      <dgm:spPr/>
      <dgm:t>
        <a:bodyPr/>
        <a:lstStyle/>
        <a:p>
          <a:endParaRPr lang="en-US"/>
        </a:p>
      </dgm:t>
    </dgm:pt>
    <dgm:pt modelId="{3795E64A-F595-45B5-9135-BF8772636BDA}" type="sibTrans" cxnId="{AF2CDCCF-A368-4B9D-B645-CEBD971F3430}">
      <dgm:prSet/>
      <dgm:spPr/>
      <dgm:t>
        <a:bodyPr/>
        <a:lstStyle/>
        <a:p>
          <a:endParaRPr lang="en-US"/>
        </a:p>
      </dgm:t>
    </dgm:pt>
    <dgm:pt modelId="{D904EBED-B639-452A-AC76-395B82C15667}">
      <dgm:prSet/>
      <dgm:spPr/>
      <dgm:t>
        <a:bodyPr/>
        <a:lstStyle/>
        <a:p>
          <a:r>
            <a:rPr lang="en-US" dirty="0"/>
            <a:t>Assumptions and Limitations</a:t>
          </a:r>
        </a:p>
      </dgm:t>
    </dgm:pt>
    <dgm:pt modelId="{42154548-5F32-4A6F-A166-E72AB2EC862A}" type="parTrans" cxnId="{00250EB4-87C9-40EF-80C6-D78579EFF5CE}">
      <dgm:prSet/>
      <dgm:spPr/>
      <dgm:t>
        <a:bodyPr/>
        <a:lstStyle/>
        <a:p>
          <a:endParaRPr lang="en-US"/>
        </a:p>
      </dgm:t>
    </dgm:pt>
    <dgm:pt modelId="{163D38D2-B072-4D5D-9D55-BE1DD908FB83}" type="sibTrans" cxnId="{00250EB4-87C9-40EF-80C6-D78579EFF5CE}">
      <dgm:prSet/>
      <dgm:spPr/>
      <dgm:t>
        <a:bodyPr/>
        <a:lstStyle/>
        <a:p>
          <a:endParaRPr lang="en-US"/>
        </a:p>
      </dgm:t>
    </dgm:pt>
    <dgm:pt modelId="{1CA82B7E-C2BC-45F6-BBC8-A76FE3F585BE}" type="pres">
      <dgm:prSet presAssocID="{08F627ED-A304-4697-8C44-18E45D3D2B1A}" presName="Name0" presStyleCnt="0">
        <dgm:presLayoutVars>
          <dgm:dir/>
          <dgm:resizeHandles val="exact"/>
        </dgm:presLayoutVars>
      </dgm:prSet>
      <dgm:spPr/>
    </dgm:pt>
    <dgm:pt modelId="{501D4613-5ADA-4880-9E3C-2EBF4BCCC8E0}" type="pres">
      <dgm:prSet presAssocID="{E5E4D699-C3CF-4415-B32C-A18B48AFE2A3}" presName="node" presStyleLbl="node1" presStyleIdx="0" presStyleCnt="8">
        <dgm:presLayoutVars>
          <dgm:bulletEnabled val="1"/>
        </dgm:presLayoutVars>
      </dgm:prSet>
      <dgm:spPr/>
    </dgm:pt>
    <dgm:pt modelId="{D1215476-9BB3-4E62-B8D7-4B0EC63FA539}" type="pres">
      <dgm:prSet presAssocID="{61990FFE-20A5-4112-BACD-16BA28C36EBA}" presName="sibTrans" presStyleLbl="sibTrans1D1" presStyleIdx="0" presStyleCnt="7"/>
      <dgm:spPr/>
    </dgm:pt>
    <dgm:pt modelId="{940C8467-70EB-4098-866F-85A810CF4187}" type="pres">
      <dgm:prSet presAssocID="{61990FFE-20A5-4112-BACD-16BA28C36EBA}" presName="connectorText" presStyleLbl="sibTrans1D1" presStyleIdx="0" presStyleCnt="7"/>
      <dgm:spPr/>
    </dgm:pt>
    <dgm:pt modelId="{C272002A-DAA9-401D-9E11-AF17F548B0D6}" type="pres">
      <dgm:prSet presAssocID="{5FC34D3A-C8D4-483C-8695-507470E74D50}" presName="node" presStyleLbl="node1" presStyleIdx="1" presStyleCnt="8">
        <dgm:presLayoutVars>
          <dgm:bulletEnabled val="1"/>
        </dgm:presLayoutVars>
      </dgm:prSet>
      <dgm:spPr/>
    </dgm:pt>
    <dgm:pt modelId="{ECBA4283-C24A-4996-B5F8-5BE346B8E702}" type="pres">
      <dgm:prSet presAssocID="{1DECF9F5-40C0-4379-BCCE-7BCAAD54807B}" presName="sibTrans" presStyleLbl="sibTrans1D1" presStyleIdx="1" presStyleCnt="7"/>
      <dgm:spPr/>
    </dgm:pt>
    <dgm:pt modelId="{52312EF0-BCC5-4839-B836-DF68DF42BE34}" type="pres">
      <dgm:prSet presAssocID="{1DECF9F5-40C0-4379-BCCE-7BCAAD54807B}" presName="connectorText" presStyleLbl="sibTrans1D1" presStyleIdx="1" presStyleCnt="7"/>
      <dgm:spPr/>
    </dgm:pt>
    <dgm:pt modelId="{6C30C339-1B09-44DB-9907-D8302A3D38F8}" type="pres">
      <dgm:prSet presAssocID="{9845D52A-E054-4EB0-A5A3-32AE7DC6D645}" presName="node" presStyleLbl="node1" presStyleIdx="2" presStyleCnt="8">
        <dgm:presLayoutVars>
          <dgm:bulletEnabled val="1"/>
        </dgm:presLayoutVars>
      </dgm:prSet>
      <dgm:spPr/>
    </dgm:pt>
    <dgm:pt modelId="{68EA9C8F-E627-4E65-B70D-6557D47C5CA5}" type="pres">
      <dgm:prSet presAssocID="{796364FD-7651-493A-AEE5-8DD45DF8EEAC}" presName="sibTrans" presStyleLbl="sibTrans1D1" presStyleIdx="2" presStyleCnt="7"/>
      <dgm:spPr/>
    </dgm:pt>
    <dgm:pt modelId="{27C29A6D-8789-494A-A8A2-B0E5725CCC83}" type="pres">
      <dgm:prSet presAssocID="{796364FD-7651-493A-AEE5-8DD45DF8EEAC}" presName="connectorText" presStyleLbl="sibTrans1D1" presStyleIdx="2" presStyleCnt="7"/>
      <dgm:spPr/>
    </dgm:pt>
    <dgm:pt modelId="{F15ABC75-75E4-4CC2-B74F-C21FF0B08164}" type="pres">
      <dgm:prSet presAssocID="{9AC77E87-FC4D-4F04-889B-73358514DC0D}" presName="node" presStyleLbl="node1" presStyleIdx="3" presStyleCnt="8">
        <dgm:presLayoutVars>
          <dgm:bulletEnabled val="1"/>
        </dgm:presLayoutVars>
      </dgm:prSet>
      <dgm:spPr/>
    </dgm:pt>
    <dgm:pt modelId="{C2109FFF-F769-46CA-B37A-6F751170DD23}" type="pres">
      <dgm:prSet presAssocID="{3A77AB9A-DF29-465E-A0A5-D4FA3D0C537F}" presName="sibTrans" presStyleLbl="sibTrans1D1" presStyleIdx="3" presStyleCnt="7"/>
      <dgm:spPr/>
    </dgm:pt>
    <dgm:pt modelId="{463D25E2-0AE2-42F8-839C-D34DB916286F}" type="pres">
      <dgm:prSet presAssocID="{3A77AB9A-DF29-465E-A0A5-D4FA3D0C537F}" presName="connectorText" presStyleLbl="sibTrans1D1" presStyleIdx="3" presStyleCnt="7"/>
      <dgm:spPr/>
    </dgm:pt>
    <dgm:pt modelId="{3023247E-74DB-4599-9CD5-8B3F7CDB01CE}" type="pres">
      <dgm:prSet presAssocID="{608C6E27-2D30-40EA-9403-C95EF569EF4C}" presName="node" presStyleLbl="node1" presStyleIdx="4" presStyleCnt="8">
        <dgm:presLayoutVars>
          <dgm:bulletEnabled val="1"/>
        </dgm:presLayoutVars>
      </dgm:prSet>
      <dgm:spPr/>
    </dgm:pt>
    <dgm:pt modelId="{29D91B58-EEB2-4393-B58D-52996FB4D598}" type="pres">
      <dgm:prSet presAssocID="{DB4671D0-8440-4262-8113-A147F6491300}" presName="sibTrans" presStyleLbl="sibTrans1D1" presStyleIdx="4" presStyleCnt="7"/>
      <dgm:spPr/>
    </dgm:pt>
    <dgm:pt modelId="{09378387-A2DB-4991-B29A-4897946458DD}" type="pres">
      <dgm:prSet presAssocID="{DB4671D0-8440-4262-8113-A147F6491300}" presName="connectorText" presStyleLbl="sibTrans1D1" presStyleIdx="4" presStyleCnt="7"/>
      <dgm:spPr/>
    </dgm:pt>
    <dgm:pt modelId="{8747D57B-7908-4F76-8415-C5DEB50BDC80}" type="pres">
      <dgm:prSet presAssocID="{AEF4A1D1-0482-4568-8463-CF8E37BB2ADC}" presName="node" presStyleLbl="node1" presStyleIdx="5" presStyleCnt="8">
        <dgm:presLayoutVars>
          <dgm:bulletEnabled val="1"/>
        </dgm:presLayoutVars>
      </dgm:prSet>
      <dgm:spPr/>
    </dgm:pt>
    <dgm:pt modelId="{C566D1DB-AFD4-4BBA-BC61-9E0175F505EF}" type="pres">
      <dgm:prSet presAssocID="{161A7EF1-F4AA-40B0-8CB3-FAD0C37EFDC1}" presName="sibTrans" presStyleLbl="sibTrans1D1" presStyleIdx="5" presStyleCnt="7"/>
      <dgm:spPr/>
    </dgm:pt>
    <dgm:pt modelId="{AAC88424-F728-4682-B8E1-8904E087EE27}" type="pres">
      <dgm:prSet presAssocID="{161A7EF1-F4AA-40B0-8CB3-FAD0C37EFDC1}" presName="connectorText" presStyleLbl="sibTrans1D1" presStyleIdx="5" presStyleCnt="7"/>
      <dgm:spPr/>
    </dgm:pt>
    <dgm:pt modelId="{84E228F6-AA48-436B-BBBC-B793004436ED}" type="pres">
      <dgm:prSet presAssocID="{3D21DD03-5C7F-49D8-AC97-BA818884B1B6}" presName="node" presStyleLbl="node1" presStyleIdx="6" presStyleCnt="8">
        <dgm:presLayoutVars>
          <dgm:bulletEnabled val="1"/>
        </dgm:presLayoutVars>
      </dgm:prSet>
      <dgm:spPr/>
    </dgm:pt>
    <dgm:pt modelId="{BE54CC7F-BB77-480F-A46F-59AC49CDF24F}" type="pres">
      <dgm:prSet presAssocID="{3795E64A-F595-45B5-9135-BF8772636BDA}" presName="sibTrans" presStyleLbl="sibTrans1D1" presStyleIdx="6" presStyleCnt="7"/>
      <dgm:spPr/>
    </dgm:pt>
    <dgm:pt modelId="{8E3434D4-701B-4A50-82ED-E429FB4E79E7}" type="pres">
      <dgm:prSet presAssocID="{3795E64A-F595-45B5-9135-BF8772636BDA}" presName="connectorText" presStyleLbl="sibTrans1D1" presStyleIdx="6" presStyleCnt="7"/>
      <dgm:spPr/>
    </dgm:pt>
    <dgm:pt modelId="{967D5A5D-CD5D-4C89-99F3-33EC4C9F1AAE}" type="pres">
      <dgm:prSet presAssocID="{D904EBED-B639-452A-AC76-395B82C15667}" presName="node" presStyleLbl="node1" presStyleIdx="7" presStyleCnt="8">
        <dgm:presLayoutVars>
          <dgm:bulletEnabled val="1"/>
        </dgm:presLayoutVars>
      </dgm:prSet>
      <dgm:spPr/>
    </dgm:pt>
  </dgm:ptLst>
  <dgm:cxnLst>
    <dgm:cxn modelId="{B04C6215-C46D-4282-963F-02A26E25C8AB}" srcId="{08F627ED-A304-4697-8C44-18E45D3D2B1A}" destId="{9845D52A-E054-4EB0-A5A3-32AE7DC6D645}" srcOrd="2" destOrd="0" parTransId="{952EE001-86C3-4022-96EE-ABDB540B8A78}" sibTransId="{796364FD-7651-493A-AEE5-8DD45DF8EEAC}"/>
    <dgm:cxn modelId="{79399C16-F0EE-44E0-B87E-19FEF2398F33}" srcId="{08F627ED-A304-4697-8C44-18E45D3D2B1A}" destId="{608C6E27-2D30-40EA-9403-C95EF569EF4C}" srcOrd="4" destOrd="0" parTransId="{7ACCD443-4F34-42C1-8342-A515BB535CE2}" sibTransId="{DB4671D0-8440-4262-8113-A147F6491300}"/>
    <dgm:cxn modelId="{3932F522-94D0-4586-BD74-6022981AA3C9}" type="presOf" srcId="{D904EBED-B639-452A-AC76-395B82C15667}" destId="{967D5A5D-CD5D-4C89-99F3-33EC4C9F1AAE}" srcOrd="0" destOrd="0" presId="urn:microsoft.com/office/officeart/2016/7/layout/RepeatingBendingProcessNew"/>
    <dgm:cxn modelId="{8A3E5F25-3C9B-4E6B-B2C4-65C09E7C122A}" srcId="{08F627ED-A304-4697-8C44-18E45D3D2B1A}" destId="{AEF4A1D1-0482-4568-8463-CF8E37BB2ADC}" srcOrd="5" destOrd="0" parTransId="{221B9989-5775-4DB8-8464-109A2F35F937}" sibTransId="{161A7EF1-F4AA-40B0-8CB3-FAD0C37EFDC1}"/>
    <dgm:cxn modelId="{1B46872D-E597-41C4-AE16-D80B1AA7A34F}" type="presOf" srcId="{08F627ED-A304-4697-8C44-18E45D3D2B1A}" destId="{1CA82B7E-C2BC-45F6-BBC8-A76FE3F585BE}" srcOrd="0" destOrd="0" presId="urn:microsoft.com/office/officeart/2016/7/layout/RepeatingBendingProcessNew"/>
    <dgm:cxn modelId="{BC299E3B-D457-41F2-8218-6260D23B41E7}" type="presOf" srcId="{DB4671D0-8440-4262-8113-A147F6491300}" destId="{29D91B58-EEB2-4393-B58D-52996FB4D598}" srcOrd="0" destOrd="0" presId="urn:microsoft.com/office/officeart/2016/7/layout/RepeatingBendingProcessNew"/>
    <dgm:cxn modelId="{48868B3E-61B6-4DA1-BAF1-B1ED5621B6A4}" type="presOf" srcId="{796364FD-7651-493A-AEE5-8DD45DF8EEAC}" destId="{68EA9C8F-E627-4E65-B70D-6557D47C5CA5}" srcOrd="0" destOrd="0" presId="urn:microsoft.com/office/officeart/2016/7/layout/RepeatingBendingProcessNew"/>
    <dgm:cxn modelId="{4523BE3F-CECF-4763-821E-431F78C8ACA0}" type="presOf" srcId="{1DECF9F5-40C0-4379-BCCE-7BCAAD54807B}" destId="{52312EF0-BCC5-4839-B836-DF68DF42BE34}" srcOrd="1" destOrd="0" presId="urn:microsoft.com/office/officeart/2016/7/layout/RepeatingBendingProcessNew"/>
    <dgm:cxn modelId="{179E856C-7C1E-49AC-9FE8-1B379AD2391C}" type="presOf" srcId="{3795E64A-F595-45B5-9135-BF8772636BDA}" destId="{BE54CC7F-BB77-480F-A46F-59AC49CDF24F}" srcOrd="0" destOrd="0" presId="urn:microsoft.com/office/officeart/2016/7/layout/RepeatingBendingProcessNew"/>
    <dgm:cxn modelId="{FCDE8572-0E59-4990-879C-86F3E7D2DF4E}" type="presOf" srcId="{3A77AB9A-DF29-465E-A0A5-D4FA3D0C537F}" destId="{463D25E2-0AE2-42F8-839C-D34DB916286F}" srcOrd="1" destOrd="0" presId="urn:microsoft.com/office/officeart/2016/7/layout/RepeatingBendingProcessNew"/>
    <dgm:cxn modelId="{04774158-8FAB-47B4-A2EE-D3D3A7E958BE}" srcId="{08F627ED-A304-4697-8C44-18E45D3D2B1A}" destId="{9AC77E87-FC4D-4F04-889B-73358514DC0D}" srcOrd="3" destOrd="0" parTransId="{B29F90F6-921F-42B9-A496-5D121F61821E}" sibTransId="{3A77AB9A-DF29-465E-A0A5-D4FA3D0C537F}"/>
    <dgm:cxn modelId="{D22BF758-C5B5-4E1F-8188-48F7C01EAE1B}" type="presOf" srcId="{AEF4A1D1-0482-4568-8463-CF8E37BB2ADC}" destId="{8747D57B-7908-4F76-8415-C5DEB50BDC80}" srcOrd="0" destOrd="0" presId="urn:microsoft.com/office/officeart/2016/7/layout/RepeatingBendingProcessNew"/>
    <dgm:cxn modelId="{59982B59-C58B-4E89-86AD-CF0D34FAFB4D}" type="presOf" srcId="{61990FFE-20A5-4112-BACD-16BA28C36EBA}" destId="{D1215476-9BB3-4E62-B8D7-4B0EC63FA539}" srcOrd="0" destOrd="0" presId="urn:microsoft.com/office/officeart/2016/7/layout/RepeatingBendingProcessNew"/>
    <dgm:cxn modelId="{7201028C-1FD1-462C-9090-FBF0D8AD02A1}" type="presOf" srcId="{9845D52A-E054-4EB0-A5A3-32AE7DC6D645}" destId="{6C30C339-1B09-44DB-9907-D8302A3D38F8}" srcOrd="0" destOrd="0" presId="urn:microsoft.com/office/officeart/2016/7/layout/RepeatingBendingProcessNew"/>
    <dgm:cxn modelId="{29B8BF9C-6B2D-45E7-96BE-BFA29ADE0715}" type="presOf" srcId="{5FC34D3A-C8D4-483C-8695-507470E74D50}" destId="{C272002A-DAA9-401D-9E11-AF17F548B0D6}" srcOrd="0" destOrd="0" presId="urn:microsoft.com/office/officeart/2016/7/layout/RepeatingBendingProcessNew"/>
    <dgm:cxn modelId="{D2C07FB0-6C10-41C5-82E4-FF20009A9B6E}" type="presOf" srcId="{3D21DD03-5C7F-49D8-AC97-BA818884B1B6}" destId="{84E228F6-AA48-436B-BBBC-B793004436ED}" srcOrd="0" destOrd="0" presId="urn:microsoft.com/office/officeart/2016/7/layout/RepeatingBendingProcessNew"/>
    <dgm:cxn modelId="{00250EB4-87C9-40EF-80C6-D78579EFF5CE}" srcId="{08F627ED-A304-4697-8C44-18E45D3D2B1A}" destId="{D904EBED-B639-452A-AC76-395B82C15667}" srcOrd="7" destOrd="0" parTransId="{42154548-5F32-4A6F-A166-E72AB2EC862A}" sibTransId="{163D38D2-B072-4D5D-9D55-BE1DD908FB83}"/>
    <dgm:cxn modelId="{786D52B7-BB61-43FE-847F-23D3E2E59790}" type="presOf" srcId="{E5E4D699-C3CF-4415-B32C-A18B48AFE2A3}" destId="{501D4613-5ADA-4880-9E3C-2EBF4BCCC8E0}" srcOrd="0" destOrd="0" presId="urn:microsoft.com/office/officeart/2016/7/layout/RepeatingBendingProcessNew"/>
    <dgm:cxn modelId="{7759FDB9-3CC4-4DA9-90ED-5B088757C384}" type="presOf" srcId="{61990FFE-20A5-4112-BACD-16BA28C36EBA}" destId="{940C8467-70EB-4098-866F-85A810CF4187}" srcOrd="1" destOrd="0" presId="urn:microsoft.com/office/officeart/2016/7/layout/RepeatingBendingProcessNew"/>
    <dgm:cxn modelId="{74B009C5-2AB6-4810-A9E9-36E9A58B1C0B}" type="presOf" srcId="{3A77AB9A-DF29-465E-A0A5-D4FA3D0C537F}" destId="{C2109FFF-F769-46CA-B37A-6F751170DD23}" srcOrd="0" destOrd="0" presId="urn:microsoft.com/office/officeart/2016/7/layout/RepeatingBendingProcessNew"/>
    <dgm:cxn modelId="{277179CE-E2F5-4733-8D23-9E37CACB7B9E}" srcId="{08F627ED-A304-4697-8C44-18E45D3D2B1A}" destId="{5FC34D3A-C8D4-483C-8695-507470E74D50}" srcOrd="1" destOrd="0" parTransId="{9978A89C-C2F1-4241-807C-13619E6D6376}" sibTransId="{1DECF9F5-40C0-4379-BCCE-7BCAAD54807B}"/>
    <dgm:cxn modelId="{AF2CDCCF-A368-4B9D-B645-CEBD971F3430}" srcId="{08F627ED-A304-4697-8C44-18E45D3D2B1A}" destId="{3D21DD03-5C7F-49D8-AC97-BA818884B1B6}" srcOrd="6" destOrd="0" parTransId="{152732FC-36E8-46FC-9ACD-94DD2B4E7872}" sibTransId="{3795E64A-F595-45B5-9135-BF8772636BDA}"/>
    <dgm:cxn modelId="{0AD598D5-31AD-4E01-8AAB-8B912A0D6182}" type="presOf" srcId="{DB4671D0-8440-4262-8113-A147F6491300}" destId="{09378387-A2DB-4991-B29A-4897946458DD}" srcOrd="1" destOrd="0" presId="urn:microsoft.com/office/officeart/2016/7/layout/RepeatingBendingProcessNew"/>
    <dgm:cxn modelId="{D9A99AD8-5FE4-4884-964A-9A33CE46C98E}" type="presOf" srcId="{161A7EF1-F4AA-40B0-8CB3-FAD0C37EFDC1}" destId="{C566D1DB-AFD4-4BBA-BC61-9E0175F505EF}" srcOrd="0" destOrd="0" presId="urn:microsoft.com/office/officeart/2016/7/layout/RepeatingBendingProcessNew"/>
    <dgm:cxn modelId="{8C0612DC-35D4-4A6C-9002-A7C90B1F6223}" type="presOf" srcId="{9AC77E87-FC4D-4F04-889B-73358514DC0D}" destId="{F15ABC75-75E4-4CC2-B74F-C21FF0B08164}" srcOrd="0" destOrd="0" presId="urn:microsoft.com/office/officeart/2016/7/layout/RepeatingBendingProcessNew"/>
    <dgm:cxn modelId="{50EEFEE4-247F-490B-9E77-AC8949027D37}" type="presOf" srcId="{3795E64A-F595-45B5-9135-BF8772636BDA}" destId="{8E3434D4-701B-4A50-82ED-E429FB4E79E7}" srcOrd="1" destOrd="0" presId="urn:microsoft.com/office/officeart/2016/7/layout/RepeatingBendingProcessNew"/>
    <dgm:cxn modelId="{B7D09DE9-AF2D-4022-9CF6-CADC27C63EA3}" type="presOf" srcId="{1DECF9F5-40C0-4379-BCCE-7BCAAD54807B}" destId="{ECBA4283-C24A-4996-B5F8-5BE346B8E702}" srcOrd="0" destOrd="0" presId="urn:microsoft.com/office/officeart/2016/7/layout/RepeatingBendingProcessNew"/>
    <dgm:cxn modelId="{A2DF84EA-DA42-4F03-BD6F-8E8D9966CB10}" srcId="{08F627ED-A304-4697-8C44-18E45D3D2B1A}" destId="{E5E4D699-C3CF-4415-B32C-A18B48AFE2A3}" srcOrd="0" destOrd="0" parTransId="{C7C70553-EB1A-4554-849D-8153CC4AFCEB}" sibTransId="{61990FFE-20A5-4112-BACD-16BA28C36EBA}"/>
    <dgm:cxn modelId="{375D89F4-32E8-47BF-96F9-7743DB54623E}" type="presOf" srcId="{796364FD-7651-493A-AEE5-8DD45DF8EEAC}" destId="{27C29A6D-8789-494A-A8A2-B0E5725CCC83}" srcOrd="1" destOrd="0" presId="urn:microsoft.com/office/officeart/2016/7/layout/RepeatingBendingProcessNew"/>
    <dgm:cxn modelId="{850683F9-65F8-44AA-917F-29A36784A525}" type="presOf" srcId="{608C6E27-2D30-40EA-9403-C95EF569EF4C}" destId="{3023247E-74DB-4599-9CD5-8B3F7CDB01CE}" srcOrd="0" destOrd="0" presId="urn:microsoft.com/office/officeart/2016/7/layout/RepeatingBendingProcessNew"/>
    <dgm:cxn modelId="{B3B7C1F9-C1FC-4730-80B5-75CB7514D8D1}" type="presOf" srcId="{161A7EF1-F4AA-40B0-8CB3-FAD0C37EFDC1}" destId="{AAC88424-F728-4682-B8E1-8904E087EE27}" srcOrd="1" destOrd="0" presId="urn:microsoft.com/office/officeart/2016/7/layout/RepeatingBendingProcessNew"/>
    <dgm:cxn modelId="{279347EC-EF17-44C4-9DF1-011F6A1CF65E}" type="presParOf" srcId="{1CA82B7E-C2BC-45F6-BBC8-A76FE3F585BE}" destId="{501D4613-5ADA-4880-9E3C-2EBF4BCCC8E0}" srcOrd="0" destOrd="0" presId="urn:microsoft.com/office/officeart/2016/7/layout/RepeatingBendingProcessNew"/>
    <dgm:cxn modelId="{BCD2B536-FC96-4DEA-82A8-133B04B99C34}" type="presParOf" srcId="{1CA82B7E-C2BC-45F6-BBC8-A76FE3F585BE}" destId="{D1215476-9BB3-4E62-B8D7-4B0EC63FA539}" srcOrd="1" destOrd="0" presId="urn:microsoft.com/office/officeart/2016/7/layout/RepeatingBendingProcessNew"/>
    <dgm:cxn modelId="{862764A8-C50A-46F0-B2F9-8F3D6060FDA9}" type="presParOf" srcId="{D1215476-9BB3-4E62-B8D7-4B0EC63FA539}" destId="{940C8467-70EB-4098-866F-85A810CF4187}" srcOrd="0" destOrd="0" presId="urn:microsoft.com/office/officeart/2016/7/layout/RepeatingBendingProcessNew"/>
    <dgm:cxn modelId="{1A99658A-8D11-43D6-AC79-98B316D3842C}" type="presParOf" srcId="{1CA82B7E-C2BC-45F6-BBC8-A76FE3F585BE}" destId="{C272002A-DAA9-401D-9E11-AF17F548B0D6}" srcOrd="2" destOrd="0" presId="urn:microsoft.com/office/officeart/2016/7/layout/RepeatingBendingProcessNew"/>
    <dgm:cxn modelId="{6E14660C-344D-4EBE-90F1-FD7606427C40}" type="presParOf" srcId="{1CA82B7E-C2BC-45F6-BBC8-A76FE3F585BE}" destId="{ECBA4283-C24A-4996-B5F8-5BE346B8E702}" srcOrd="3" destOrd="0" presId="urn:microsoft.com/office/officeart/2016/7/layout/RepeatingBendingProcessNew"/>
    <dgm:cxn modelId="{DCFE46D2-CB39-4C47-8922-BF6D24B89D9E}" type="presParOf" srcId="{ECBA4283-C24A-4996-B5F8-5BE346B8E702}" destId="{52312EF0-BCC5-4839-B836-DF68DF42BE34}" srcOrd="0" destOrd="0" presId="urn:microsoft.com/office/officeart/2016/7/layout/RepeatingBendingProcessNew"/>
    <dgm:cxn modelId="{881E7532-296D-41F1-9A73-5FC5D4F243A9}" type="presParOf" srcId="{1CA82B7E-C2BC-45F6-BBC8-A76FE3F585BE}" destId="{6C30C339-1B09-44DB-9907-D8302A3D38F8}" srcOrd="4" destOrd="0" presId="urn:microsoft.com/office/officeart/2016/7/layout/RepeatingBendingProcessNew"/>
    <dgm:cxn modelId="{D8E5C394-6FA6-4503-A5E2-05311569AF59}" type="presParOf" srcId="{1CA82B7E-C2BC-45F6-BBC8-A76FE3F585BE}" destId="{68EA9C8F-E627-4E65-B70D-6557D47C5CA5}" srcOrd="5" destOrd="0" presId="urn:microsoft.com/office/officeart/2016/7/layout/RepeatingBendingProcessNew"/>
    <dgm:cxn modelId="{064901BB-D057-4D3E-95FD-9DEF945F5D03}" type="presParOf" srcId="{68EA9C8F-E627-4E65-B70D-6557D47C5CA5}" destId="{27C29A6D-8789-494A-A8A2-B0E5725CCC83}" srcOrd="0" destOrd="0" presId="urn:microsoft.com/office/officeart/2016/7/layout/RepeatingBendingProcessNew"/>
    <dgm:cxn modelId="{98F42128-830A-487E-BE0A-40867A6D939C}" type="presParOf" srcId="{1CA82B7E-C2BC-45F6-BBC8-A76FE3F585BE}" destId="{F15ABC75-75E4-4CC2-B74F-C21FF0B08164}" srcOrd="6" destOrd="0" presId="urn:microsoft.com/office/officeart/2016/7/layout/RepeatingBendingProcessNew"/>
    <dgm:cxn modelId="{AE26C0EA-CE00-45DE-A371-01344336FFDA}" type="presParOf" srcId="{1CA82B7E-C2BC-45F6-BBC8-A76FE3F585BE}" destId="{C2109FFF-F769-46CA-B37A-6F751170DD23}" srcOrd="7" destOrd="0" presId="urn:microsoft.com/office/officeart/2016/7/layout/RepeatingBendingProcessNew"/>
    <dgm:cxn modelId="{379583F4-4CFC-4C52-99B8-66871FB38BED}" type="presParOf" srcId="{C2109FFF-F769-46CA-B37A-6F751170DD23}" destId="{463D25E2-0AE2-42F8-839C-D34DB916286F}" srcOrd="0" destOrd="0" presId="urn:microsoft.com/office/officeart/2016/7/layout/RepeatingBendingProcessNew"/>
    <dgm:cxn modelId="{A1DDD661-7AF6-4343-8EAF-19B3D4AC7BA4}" type="presParOf" srcId="{1CA82B7E-C2BC-45F6-BBC8-A76FE3F585BE}" destId="{3023247E-74DB-4599-9CD5-8B3F7CDB01CE}" srcOrd="8" destOrd="0" presId="urn:microsoft.com/office/officeart/2016/7/layout/RepeatingBendingProcessNew"/>
    <dgm:cxn modelId="{EB8C261C-B2AA-4DC7-A3EE-6745D8C5FE86}" type="presParOf" srcId="{1CA82B7E-C2BC-45F6-BBC8-A76FE3F585BE}" destId="{29D91B58-EEB2-4393-B58D-52996FB4D598}" srcOrd="9" destOrd="0" presId="urn:microsoft.com/office/officeart/2016/7/layout/RepeatingBendingProcessNew"/>
    <dgm:cxn modelId="{16520ED2-5C4D-46F7-B226-4EEFA31274C1}" type="presParOf" srcId="{29D91B58-EEB2-4393-B58D-52996FB4D598}" destId="{09378387-A2DB-4991-B29A-4897946458DD}" srcOrd="0" destOrd="0" presId="urn:microsoft.com/office/officeart/2016/7/layout/RepeatingBendingProcessNew"/>
    <dgm:cxn modelId="{B821BB77-F6B3-4475-A056-469867C4AB80}" type="presParOf" srcId="{1CA82B7E-C2BC-45F6-BBC8-A76FE3F585BE}" destId="{8747D57B-7908-4F76-8415-C5DEB50BDC80}" srcOrd="10" destOrd="0" presId="urn:microsoft.com/office/officeart/2016/7/layout/RepeatingBendingProcessNew"/>
    <dgm:cxn modelId="{E05F8E3F-C09C-4885-B4D5-F5B1C6E59A2E}" type="presParOf" srcId="{1CA82B7E-C2BC-45F6-BBC8-A76FE3F585BE}" destId="{C566D1DB-AFD4-4BBA-BC61-9E0175F505EF}" srcOrd="11" destOrd="0" presId="urn:microsoft.com/office/officeart/2016/7/layout/RepeatingBendingProcessNew"/>
    <dgm:cxn modelId="{D8E0770C-424B-48D0-AD5B-DB5032E8E99F}" type="presParOf" srcId="{C566D1DB-AFD4-4BBA-BC61-9E0175F505EF}" destId="{AAC88424-F728-4682-B8E1-8904E087EE27}" srcOrd="0" destOrd="0" presId="urn:microsoft.com/office/officeart/2016/7/layout/RepeatingBendingProcessNew"/>
    <dgm:cxn modelId="{C8916710-3EBD-489C-AF7C-C770C536B705}" type="presParOf" srcId="{1CA82B7E-C2BC-45F6-BBC8-A76FE3F585BE}" destId="{84E228F6-AA48-436B-BBBC-B793004436ED}" srcOrd="12" destOrd="0" presId="urn:microsoft.com/office/officeart/2016/7/layout/RepeatingBendingProcessNew"/>
    <dgm:cxn modelId="{D7452BDA-FA7A-4574-8D31-05872F9DCA4A}" type="presParOf" srcId="{1CA82B7E-C2BC-45F6-BBC8-A76FE3F585BE}" destId="{BE54CC7F-BB77-480F-A46F-59AC49CDF24F}" srcOrd="13" destOrd="0" presId="urn:microsoft.com/office/officeart/2016/7/layout/RepeatingBendingProcessNew"/>
    <dgm:cxn modelId="{C95787C1-3D44-40D3-A70D-CBDD1F685B0C}" type="presParOf" srcId="{BE54CC7F-BB77-480F-A46F-59AC49CDF24F}" destId="{8E3434D4-701B-4A50-82ED-E429FB4E79E7}" srcOrd="0" destOrd="0" presId="urn:microsoft.com/office/officeart/2016/7/layout/RepeatingBendingProcessNew"/>
    <dgm:cxn modelId="{55B1A028-6D4D-4AA3-B426-B206B17727C2}" type="presParOf" srcId="{1CA82B7E-C2BC-45F6-BBC8-A76FE3F585BE}" destId="{967D5A5D-CD5D-4C89-99F3-33EC4C9F1AAE}" srcOrd="14" destOrd="0" presId="urn:microsoft.com/office/officeart/2016/7/layout/RepeatingBendingProcessNew"/>
  </dgm:cxnLst>
  <dgm:bg>
    <a:gradFill>
      <a:gsLst>
        <a:gs pos="0">
          <a:schemeClr val="tx1"/>
        </a:gs>
        <a:gs pos="25000">
          <a:schemeClr val="tx2">
            <a:lumMod val="50000"/>
          </a:schemeClr>
        </a:gs>
        <a:gs pos="65000">
          <a:schemeClr val="tx2">
            <a:lumMod val="75000"/>
          </a:schemeClr>
        </a:gs>
        <a:gs pos="100000">
          <a:schemeClr val="tx1">
            <a:lumMod val="95000"/>
            <a:lumOff val="5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15476-9BB3-4E62-B8D7-4B0EC63FA539}">
      <dsp:nvSpPr>
        <dsp:cNvPr id="0" name=""/>
        <dsp:cNvSpPr/>
      </dsp:nvSpPr>
      <dsp:spPr>
        <a:xfrm>
          <a:off x="1975592" y="588645"/>
          <a:ext cx="423776" cy="91440"/>
        </a:xfrm>
        <a:custGeom>
          <a:avLst/>
          <a:gdLst/>
          <a:ahLst/>
          <a:cxnLst/>
          <a:rect l="0" t="0" r="0" b="0"/>
          <a:pathLst>
            <a:path>
              <a:moveTo>
                <a:pt x="0" y="45720"/>
              </a:moveTo>
              <a:lnTo>
                <a:pt x="423776"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76121" y="632093"/>
        <a:ext cx="22718" cy="4543"/>
      </dsp:txXfrm>
    </dsp:sp>
    <dsp:sp modelId="{501D4613-5ADA-4880-9E3C-2EBF4BCCC8E0}">
      <dsp:nvSpPr>
        <dsp:cNvPr id="0" name=""/>
        <dsp:cNvSpPr/>
      </dsp:nvSpPr>
      <dsp:spPr>
        <a:xfrm>
          <a:off x="1844" y="41701"/>
          <a:ext cx="1975548" cy="11853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dsp:txBody>
      <dsp:txXfrm>
        <a:off x="1844" y="41701"/>
        <a:ext cx="1975548" cy="1185329"/>
      </dsp:txXfrm>
    </dsp:sp>
    <dsp:sp modelId="{ECBA4283-C24A-4996-B5F8-5BE346B8E702}">
      <dsp:nvSpPr>
        <dsp:cNvPr id="0" name=""/>
        <dsp:cNvSpPr/>
      </dsp:nvSpPr>
      <dsp:spPr>
        <a:xfrm>
          <a:off x="4405517" y="588645"/>
          <a:ext cx="423776" cy="91440"/>
        </a:xfrm>
        <a:custGeom>
          <a:avLst/>
          <a:gdLst/>
          <a:ahLst/>
          <a:cxnLst/>
          <a:rect l="0" t="0" r="0" b="0"/>
          <a:pathLst>
            <a:path>
              <a:moveTo>
                <a:pt x="0" y="45720"/>
              </a:moveTo>
              <a:lnTo>
                <a:pt x="423776"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06046" y="632093"/>
        <a:ext cx="22718" cy="4543"/>
      </dsp:txXfrm>
    </dsp:sp>
    <dsp:sp modelId="{C272002A-DAA9-401D-9E11-AF17F548B0D6}">
      <dsp:nvSpPr>
        <dsp:cNvPr id="0" name=""/>
        <dsp:cNvSpPr/>
      </dsp:nvSpPr>
      <dsp:spPr>
        <a:xfrm>
          <a:off x="2431769" y="41701"/>
          <a:ext cx="1975548" cy="118532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Data Acquisition and Cleaning</a:t>
          </a:r>
        </a:p>
      </dsp:txBody>
      <dsp:txXfrm>
        <a:off x="2431769" y="41701"/>
        <a:ext cx="1975548" cy="1185329"/>
      </dsp:txXfrm>
    </dsp:sp>
    <dsp:sp modelId="{68EA9C8F-E627-4E65-B70D-6557D47C5CA5}">
      <dsp:nvSpPr>
        <dsp:cNvPr id="0" name=""/>
        <dsp:cNvSpPr/>
      </dsp:nvSpPr>
      <dsp:spPr>
        <a:xfrm>
          <a:off x="6835442" y="588645"/>
          <a:ext cx="423776" cy="91440"/>
        </a:xfrm>
        <a:custGeom>
          <a:avLst/>
          <a:gdLst/>
          <a:ahLst/>
          <a:cxnLst/>
          <a:rect l="0" t="0" r="0" b="0"/>
          <a:pathLst>
            <a:path>
              <a:moveTo>
                <a:pt x="0" y="45720"/>
              </a:moveTo>
              <a:lnTo>
                <a:pt x="423776" y="45720"/>
              </a:lnTo>
            </a:path>
          </a:pathLst>
        </a:custGeom>
        <a:noFill/>
        <a:ln w="635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35971" y="632093"/>
        <a:ext cx="22718" cy="4543"/>
      </dsp:txXfrm>
    </dsp:sp>
    <dsp:sp modelId="{6C30C339-1B09-44DB-9907-D8302A3D38F8}">
      <dsp:nvSpPr>
        <dsp:cNvPr id="0" name=""/>
        <dsp:cNvSpPr/>
      </dsp:nvSpPr>
      <dsp:spPr>
        <a:xfrm>
          <a:off x="4861694" y="41701"/>
          <a:ext cx="1975548" cy="118532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Exploratory Data Analysis</a:t>
          </a:r>
        </a:p>
      </dsp:txBody>
      <dsp:txXfrm>
        <a:off x="4861694" y="41701"/>
        <a:ext cx="1975548" cy="1185329"/>
      </dsp:txXfrm>
    </dsp:sp>
    <dsp:sp modelId="{C2109FFF-F769-46CA-B37A-6F751170DD23}">
      <dsp:nvSpPr>
        <dsp:cNvPr id="0" name=""/>
        <dsp:cNvSpPr/>
      </dsp:nvSpPr>
      <dsp:spPr>
        <a:xfrm>
          <a:off x="989618" y="1225230"/>
          <a:ext cx="7289774" cy="423776"/>
        </a:xfrm>
        <a:custGeom>
          <a:avLst/>
          <a:gdLst/>
          <a:ahLst/>
          <a:cxnLst/>
          <a:rect l="0" t="0" r="0" b="0"/>
          <a:pathLst>
            <a:path>
              <a:moveTo>
                <a:pt x="7289774" y="0"/>
              </a:moveTo>
              <a:lnTo>
                <a:pt x="7289774" y="228988"/>
              </a:lnTo>
              <a:lnTo>
                <a:pt x="0" y="228988"/>
              </a:lnTo>
              <a:lnTo>
                <a:pt x="0" y="423776"/>
              </a:lnTo>
            </a:path>
          </a:pathLst>
        </a:custGeom>
        <a:noFill/>
        <a:ln w="635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51907" y="1434846"/>
        <a:ext cx="365196" cy="4543"/>
      </dsp:txXfrm>
    </dsp:sp>
    <dsp:sp modelId="{F15ABC75-75E4-4CC2-B74F-C21FF0B08164}">
      <dsp:nvSpPr>
        <dsp:cNvPr id="0" name=""/>
        <dsp:cNvSpPr/>
      </dsp:nvSpPr>
      <dsp:spPr>
        <a:xfrm>
          <a:off x="7291619" y="41701"/>
          <a:ext cx="1975548" cy="11853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Tableau – Mapping, Bar chart, </a:t>
          </a:r>
          <a:r>
            <a:rPr lang="en-US" sz="2000" kern="1200" dirty="0" err="1"/>
            <a:t>Treemap</a:t>
          </a:r>
          <a:endParaRPr lang="en-US" sz="2000" kern="1200" dirty="0"/>
        </a:p>
      </dsp:txBody>
      <dsp:txXfrm>
        <a:off x="7291619" y="41701"/>
        <a:ext cx="1975548" cy="1185329"/>
      </dsp:txXfrm>
    </dsp:sp>
    <dsp:sp modelId="{29D91B58-EEB2-4393-B58D-52996FB4D598}">
      <dsp:nvSpPr>
        <dsp:cNvPr id="0" name=""/>
        <dsp:cNvSpPr/>
      </dsp:nvSpPr>
      <dsp:spPr>
        <a:xfrm>
          <a:off x="1975592" y="2228351"/>
          <a:ext cx="423776" cy="91440"/>
        </a:xfrm>
        <a:custGeom>
          <a:avLst/>
          <a:gdLst/>
          <a:ahLst/>
          <a:cxnLst/>
          <a:rect l="0" t="0" r="0" b="0"/>
          <a:pathLst>
            <a:path>
              <a:moveTo>
                <a:pt x="0" y="45720"/>
              </a:moveTo>
              <a:lnTo>
                <a:pt x="423776" y="45720"/>
              </a:lnTo>
            </a:path>
          </a:pathLst>
        </a:custGeom>
        <a:noFill/>
        <a:ln w="635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76121" y="2271799"/>
        <a:ext cx="22718" cy="4543"/>
      </dsp:txXfrm>
    </dsp:sp>
    <dsp:sp modelId="{3023247E-74DB-4599-9CD5-8B3F7CDB01CE}">
      <dsp:nvSpPr>
        <dsp:cNvPr id="0" name=""/>
        <dsp:cNvSpPr/>
      </dsp:nvSpPr>
      <dsp:spPr>
        <a:xfrm>
          <a:off x="1844" y="1681406"/>
          <a:ext cx="1975548" cy="118532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Feature Engineering</a:t>
          </a:r>
        </a:p>
      </dsp:txBody>
      <dsp:txXfrm>
        <a:off x="1844" y="1681406"/>
        <a:ext cx="1975548" cy="1185329"/>
      </dsp:txXfrm>
    </dsp:sp>
    <dsp:sp modelId="{C566D1DB-AFD4-4BBA-BC61-9E0175F505EF}">
      <dsp:nvSpPr>
        <dsp:cNvPr id="0" name=""/>
        <dsp:cNvSpPr/>
      </dsp:nvSpPr>
      <dsp:spPr>
        <a:xfrm>
          <a:off x="4405517" y="2228351"/>
          <a:ext cx="423776" cy="91440"/>
        </a:xfrm>
        <a:custGeom>
          <a:avLst/>
          <a:gdLst/>
          <a:ahLst/>
          <a:cxnLst/>
          <a:rect l="0" t="0" r="0" b="0"/>
          <a:pathLst>
            <a:path>
              <a:moveTo>
                <a:pt x="0" y="45720"/>
              </a:moveTo>
              <a:lnTo>
                <a:pt x="423776"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06046" y="2271799"/>
        <a:ext cx="22718" cy="4543"/>
      </dsp:txXfrm>
    </dsp:sp>
    <dsp:sp modelId="{8747D57B-7908-4F76-8415-C5DEB50BDC80}">
      <dsp:nvSpPr>
        <dsp:cNvPr id="0" name=""/>
        <dsp:cNvSpPr/>
      </dsp:nvSpPr>
      <dsp:spPr>
        <a:xfrm>
          <a:off x="2431769" y="1681406"/>
          <a:ext cx="1975548" cy="11853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Modeling</a:t>
          </a:r>
        </a:p>
      </dsp:txBody>
      <dsp:txXfrm>
        <a:off x="2431769" y="1681406"/>
        <a:ext cx="1975548" cy="1185329"/>
      </dsp:txXfrm>
    </dsp:sp>
    <dsp:sp modelId="{BE54CC7F-BB77-480F-A46F-59AC49CDF24F}">
      <dsp:nvSpPr>
        <dsp:cNvPr id="0" name=""/>
        <dsp:cNvSpPr/>
      </dsp:nvSpPr>
      <dsp:spPr>
        <a:xfrm>
          <a:off x="6835442" y="2228351"/>
          <a:ext cx="423776" cy="91440"/>
        </a:xfrm>
        <a:custGeom>
          <a:avLst/>
          <a:gdLst/>
          <a:ahLst/>
          <a:cxnLst/>
          <a:rect l="0" t="0" r="0" b="0"/>
          <a:pathLst>
            <a:path>
              <a:moveTo>
                <a:pt x="0" y="45720"/>
              </a:moveTo>
              <a:lnTo>
                <a:pt x="423776"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35971" y="2271799"/>
        <a:ext cx="22718" cy="4543"/>
      </dsp:txXfrm>
    </dsp:sp>
    <dsp:sp modelId="{84E228F6-AA48-436B-BBBC-B793004436ED}">
      <dsp:nvSpPr>
        <dsp:cNvPr id="0" name=""/>
        <dsp:cNvSpPr/>
      </dsp:nvSpPr>
      <dsp:spPr>
        <a:xfrm>
          <a:off x="4861694" y="1681406"/>
          <a:ext cx="1975548" cy="118532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Answering Our Questions</a:t>
          </a:r>
        </a:p>
      </dsp:txBody>
      <dsp:txXfrm>
        <a:off x="4861694" y="1681406"/>
        <a:ext cx="1975548" cy="1185329"/>
      </dsp:txXfrm>
    </dsp:sp>
    <dsp:sp modelId="{967D5A5D-CD5D-4C89-99F3-33EC4C9F1AAE}">
      <dsp:nvSpPr>
        <dsp:cNvPr id="0" name=""/>
        <dsp:cNvSpPr/>
      </dsp:nvSpPr>
      <dsp:spPr>
        <a:xfrm>
          <a:off x="7291619" y="1681406"/>
          <a:ext cx="1975548" cy="118532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804" tIns="101612" rIns="96804" bIns="101612" numCol="1" spcCol="1270" anchor="ctr" anchorCtr="0">
          <a:noAutofit/>
        </a:bodyPr>
        <a:lstStyle/>
        <a:p>
          <a:pPr marL="0" lvl="0" indent="0" algn="ctr" defTabSz="889000">
            <a:lnSpc>
              <a:spcPct val="90000"/>
            </a:lnSpc>
            <a:spcBef>
              <a:spcPct val="0"/>
            </a:spcBef>
            <a:spcAft>
              <a:spcPct val="35000"/>
            </a:spcAft>
            <a:buNone/>
          </a:pPr>
          <a:r>
            <a:rPr lang="en-US" sz="2000" kern="1200" dirty="0"/>
            <a:t>Assumptions and Limitations</a:t>
          </a:r>
        </a:p>
      </dsp:txBody>
      <dsp:txXfrm>
        <a:off x="7291619" y="1681406"/>
        <a:ext cx="1975548" cy="118532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22C8A-393B-4ACD-87B0-32069735FBF5}" type="datetimeFigureOut">
              <a:rPr lang="en-US" smtClean="0"/>
              <a:t>9/12/2021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4FB31-7F47-44DA-8390-7B7DC258B533}" type="slidenum">
              <a:rPr lang="en-US" smtClean="0"/>
              <a:t>‹#›</a:t>
            </a:fld>
            <a:endParaRPr lang="en-US"/>
          </a:p>
        </p:txBody>
      </p:sp>
    </p:spTree>
    <p:extLst>
      <p:ext uri="{BB962C8B-B14F-4D97-AF65-F5344CB8AC3E}">
        <p14:creationId xmlns:p14="http://schemas.microsoft.com/office/powerpoint/2010/main" val="1474134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9/12/2021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9/12/2021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9/12/2021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9/12/2021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9/12/2021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mailto:ymaq203@gmail.com" TargetMode="External"/><Relationship Id="rId2" Type="http://schemas.openxmlformats.org/officeDocument/2006/relationships/image" Target="../media/image55.jpg"/><Relationship Id="rId1" Type="http://schemas.openxmlformats.org/officeDocument/2006/relationships/slideLayout" Target="../slideLayouts/slideLayout6.xml"/><Relationship Id="rId5" Type="http://schemas.openxmlformats.org/officeDocument/2006/relationships/hyperlink" Target="https://github.com/yuvemaq" TargetMode="External"/><Relationship Id="rId4" Type="http://schemas.openxmlformats.org/officeDocument/2006/relationships/hyperlink" Target="https://www.linkedin.com/in/yvonnemae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hyperlink" Target="https://iccslondon.co.uk/app/uploads/2021/03/ICCS-Fees-and-Charges-2021-2022.pdf" TargetMode="External"/><Relationship Id="rId3" Type="http://schemas.openxmlformats.org/officeDocument/2006/relationships/hyperlink" Target="https://www.royalgreenwich.gov.uk/info/200144/deaths/1644/grave_burial_and_memorial_costs" TargetMode="External"/><Relationship Id="rId7" Type="http://schemas.openxmlformats.org/officeDocument/2006/relationships/hyperlink" Target="https://iccslondon.co.uk/app/uploads/2020/04/ICCS-Fees-2020.pdf" TargetMode="External"/><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hyperlink" Target="https://www.southwark.gov.uk/assets/attach/4824/southwark-council-cemetery-fees-18-19.pdf" TargetMode="External"/><Relationship Id="rId5" Type="http://schemas.openxmlformats.org/officeDocument/2006/relationships/hyperlink" Target="https://www.rbkc.gov.uk/births-deaths-marriages-and-citizenship/deaths/cemetery-services" TargetMode="External"/><Relationship Id="rId4" Type="http://schemas.openxmlformats.org/officeDocument/2006/relationships/hyperlink" Target="https://beta.lambeth.gov.uk/bereavement-services/our-cemeteries-and-crematoria/bereavement-services-fees-charg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2" name="Rectangle 9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ed rose on top of a gravestone">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srcRect t="5415" b="10315"/>
          <a:stretch/>
        </p:blipFill>
        <p:spPr>
          <a:xfrm>
            <a:off x="20" y="10"/>
            <a:ext cx="12191980" cy="6857990"/>
          </a:xfrm>
          <a:prstGeom prst="rect">
            <a:avLst/>
          </a:prstGeom>
        </p:spPr>
      </p:pic>
      <p:sp>
        <p:nvSpPr>
          <p:cNvPr id="103" name="Rectangle 9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959806" y="105326"/>
            <a:ext cx="7471701" cy="2306638"/>
          </a:xfrm>
        </p:spPr>
        <p:txBody>
          <a:bodyPr anchor="b">
            <a:normAutofit/>
          </a:bodyPr>
          <a:lstStyle/>
          <a:p>
            <a:r>
              <a:rPr lang="en-US" sz="2800" dirty="0"/>
              <a:t>Yvonne Quiachon</a:t>
            </a:r>
            <a:br>
              <a:rPr lang="en-US" sz="2000" dirty="0"/>
            </a:br>
            <a:r>
              <a:rPr lang="en-US" sz="1800" dirty="0"/>
              <a:t>Cleveland, Ohio</a:t>
            </a:r>
            <a:br>
              <a:rPr lang="en-US" sz="1800" dirty="0"/>
            </a:br>
            <a:br>
              <a:rPr lang="en-US" sz="2000" dirty="0"/>
            </a:br>
            <a:r>
              <a:rPr lang="en-US" sz="2000" dirty="0"/>
              <a:t>BS: Cleveland State University, OH, U.S.A. (Biomedical technology)</a:t>
            </a:r>
            <a:br>
              <a:rPr lang="en-US" sz="3200" dirty="0"/>
            </a:br>
            <a:br>
              <a:rPr lang="en-US" sz="1600" dirty="0"/>
            </a:br>
            <a:r>
              <a:rPr lang="en-US" sz="1600" dirty="0"/>
              <a:t>September 11, 2021</a:t>
            </a:r>
            <a:endParaRPr lang="en-US" sz="3200"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345528" y="3386601"/>
            <a:ext cx="5492740" cy="2118872"/>
          </a:xfrm>
        </p:spPr>
        <p:txBody>
          <a:bodyPr>
            <a:normAutofit/>
          </a:bodyPr>
          <a:lstStyle/>
          <a:p>
            <a:pPr>
              <a:spcAft>
                <a:spcPts val="600"/>
              </a:spcAft>
            </a:pPr>
            <a:r>
              <a:rPr lang="en-US" sz="2800" b="1" dirty="0">
                <a:latin typeface="+mj-lt"/>
              </a:rPr>
              <a:t>Analysis on Traditional and Non-Traditional Burial in U.K. from 2016-2021</a:t>
            </a:r>
          </a:p>
        </p:txBody>
      </p:sp>
      <p:pic>
        <p:nvPicPr>
          <p:cNvPr id="5" name="Picture 4" descr="A picture containing text, clipart&#10;&#10;Description automatically generated">
            <a:extLst>
              <a:ext uri="{FF2B5EF4-FFF2-40B4-BE49-F238E27FC236}">
                <a16:creationId xmlns:a16="http://schemas.microsoft.com/office/drawing/2014/main" id="{CA474638-6E78-4749-9A9F-46018E9D5CDB}"/>
              </a:ext>
            </a:extLst>
          </p:cNvPr>
          <p:cNvPicPr>
            <a:picLocks noChangeAspect="1"/>
          </p:cNvPicPr>
          <p:nvPr/>
        </p:nvPicPr>
        <p:blipFill>
          <a:blip r:embed="rId4"/>
          <a:stretch>
            <a:fillRect/>
          </a:stretch>
        </p:blipFill>
        <p:spPr>
          <a:xfrm>
            <a:off x="2276039" y="5133758"/>
            <a:ext cx="1499007" cy="382823"/>
          </a:xfrm>
          <a:prstGeom prst="rect">
            <a:avLst/>
          </a:prstGeom>
        </p:spPr>
      </p:pic>
      <p:sp>
        <p:nvSpPr>
          <p:cNvPr id="7" name="TextBox 6">
            <a:extLst>
              <a:ext uri="{FF2B5EF4-FFF2-40B4-BE49-F238E27FC236}">
                <a16:creationId xmlns:a16="http://schemas.microsoft.com/office/drawing/2014/main" id="{9411CCF2-B33B-4312-A4DE-008161CDC5A2}"/>
              </a:ext>
            </a:extLst>
          </p:cNvPr>
          <p:cNvSpPr txBox="1"/>
          <p:nvPr/>
        </p:nvSpPr>
        <p:spPr>
          <a:xfrm>
            <a:off x="868821" y="5524546"/>
            <a:ext cx="4446154" cy="307777"/>
          </a:xfrm>
          <a:prstGeom prst="rect">
            <a:avLst/>
          </a:prstGeom>
          <a:noFill/>
        </p:spPr>
        <p:txBody>
          <a:bodyPr wrap="none" rtlCol="0">
            <a:spAutoFit/>
          </a:bodyPr>
          <a:lstStyle/>
          <a:p>
            <a:r>
              <a:rPr lang="en-US" sz="1400" dirty="0"/>
              <a:t>Data Science Capstone Project, May 5</a:t>
            </a:r>
            <a:r>
              <a:rPr lang="en-US" sz="1400" baseline="30000" dirty="0"/>
              <a:t>th</a:t>
            </a:r>
            <a:r>
              <a:rPr lang="en-US" sz="1400" dirty="0"/>
              <a:t> 2021 Cohort</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C417-7659-4EA4-9E7F-65E1971EC11A}"/>
              </a:ext>
            </a:extLst>
          </p:cNvPr>
          <p:cNvSpPr>
            <a:spLocks noGrp="1"/>
          </p:cNvSpPr>
          <p:nvPr>
            <p:ph type="title"/>
          </p:nvPr>
        </p:nvSpPr>
        <p:spPr>
          <a:xfrm>
            <a:off x="1502890" y="111900"/>
            <a:ext cx="10058400" cy="1371600"/>
          </a:xfrm>
        </p:spPr>
        <p:txBody>
          <a:bodyPr>
            <a:normAutofit/>
          </a:bodyPr>
          <a:lstStyle/>
          <a:p>
            <a:r>
              <a:rPr lang="en-US" sz="3200" dirty="0">
                <a:solidFill>
                  <a:schemeClr val="bg1"/>
                </a:solidFill>
                <a:effectLst>
                  <a:outerShdw blurRad="38100" dist="38100" dir="2700000" algn="tl">
                    <a:srgbClr val="000000">
                      <a:alpha val="43137"/>
                    </a:srgbClr>
                  </a:outerShdw>
                </a:effectLst>
              </a:rPr>
              <a:t>Principal Component Analysis for Burial Data</a:t>
            </a:r>
          </a:p>
        </p:txBody>
      </p:sp>
      <p:sp>
        <p:nvSpPr>
          <p:cNvPr id="3" name="Text Placeholder 2">
            <a:extLst>
              <a:ext uri="{FF2B5EF4-FFF2-40B4-BE49-F238E27FC236}">
                <a16:creationId xmlns:a16="http://schemas.microsoft.com/office/drawing/2014/main" id="{D1894F80-B951-495B-AB77-A6B7858CCC88}"/>
              </a:ext>
            </a:extLst>
          </p:cNvPr>
          <p:cNvSpPr>
            <a:spLocks noGrp="1"/>
          </p:cNvSpPr>
          <p:nvPr>
            <p:ph type="body" idx="1"/>
          </p:nvPr>
        </p:nvSpPr>
        <p:spPr>
          <a:xfrm>
            <a:off x="714462" y="1536757"/>
            <a:ext cx="4663440" cy="640080"/>
          </a:xfrm>
        </p:spPr>
        <p:txBody>
          <a:bodyPr>
            <a:normAutofit/>
          </a:bodyPr>
          <a:lstStyle/>
          <a:p>
            <a:pPr marL="342900" indent="-342900">
              <a:buFont typeface="Wingdings" panose="05000000000000000000" pitchFamily="2" charset="2"/>
              <a:buChar char="Ø"/>
            </a:pPr>
            <a:r>
              <a:rPr lang="en-US" sz="1600" b="0" dirty="0">
                <a:solidFill>
                  <a:schemeClr val="bg1"/>
                </a:solidFill>
                <a:effectLst>
                  <a:outerShdw blurRad="38100" dist="38100" dir="2700000" algn="tl">
                    <a:srgbClr val="000000">
                      <a:alpha val="43137"/>
                    </a:srgbClr>
                  </a:outerShdw>
                </a:effectLst>
              </a:rPr>
              <a:t>PC1 explains only 65% variance, PC2 explains 90% variance, PC3 100% variance. </a:t>
            </a:r>
          </a:p>
        </p:txBody>
      </p:sp>
      <p:pic>
        <p:nvPicPr>
          <p:cNvPr id="8" name="Content Placeholder 7" descr="Chart, line chart&#10;&#10;Description automatically generated">
            <a:extLst>
              <a:ext uri="{FF2B5EF4-FFF2-40B4-BE49-F238E27FC236}">
                <a16:creationId xmlns:a16="http://schemas.microsoft.com/office/drawing/2014/main" id="{018D14DB-EBE3-4424-8AD0-12699668D0DE}"/>
              </a:ext>
            </a:extLst>
          </p:cNvPr>
          <p:cNvPicPr>
            <a:picLocks noGrp="1" noChangeAspect="1"/>
          </p:cNvPicPr>
          <p:nvPr>
            <p:ph sz="half" idx="2"/>
          </p:nvPr>
        </p:nvPicPr>
        <p:blipFill>
          <a:blip r:embed="rId2"/>
          <a:stretch>
            <a:fillRect/>
          </a:stretch>
        </p:blipFill>
        <p:spPr>
          <a:xfrm>
            <a:off x="558934" y="2176837"/>
            <a:ext cx="5207911" cy="2056424"/>
          </a:xfrm>
        </p:spPr>
      </p:pic>
      <p:pic>
        <p:nvPicPr>
          <p:cNvPr id="10" name="Content Placeholder 9" descr="A picture containing text&#10;&#10;Description automatically generated">
            <a:extLst>
              <a:ext uri="{FF2B5EF4-FFF2-40B4-BE49-F238E27FC236}">
                <a16:creationId xmlns:a16="http://schemas.microsoft.com/office/drawing/2014/main" id="{72425B64-5DF1-439D-BA8C-D6548A246520}"/>
              </a:ext>
            </a:extLst>
          </p:cNvPr>
          <p:cNvPicPr>
            <a:picLocks noGrp="1" noChangeAspect="1"/>
          </p:cNvPicPr>
          <p:nvPr>
            <p:ph sz="quarter" idx="4"/>
          </p:nvPr>
        </p:nvPicPr>
        <p:blipFill>
          <a:blip r:embed="rId3"/>
          <a:stretch>
            <a:fillRect/>
          </a:stretch>
        </p:blipFill>
        <p:spPr>
          <a:xfrm>
            <a:off x="6365954" y="1219855"/>
            <a:ext cx="5026155" cy="3897429"/>
          </a:xfrm>
        </p:spPr>
      </p:pic>
      <p:sp>
        <p:nvSpPr>
          <p:cNvPr id="11" name="TextBox 10">
            <a:extLst>
              <a:ext uri="{FF2B5EF4-FFF2-40B4-BE49-F238E27FC236}">
                <a16:creationId xmlns:a16="http://schemas.microsoft.com/office/drawing/2014/main" id="{54D21268-9659-47F6-BEA1-C6640960C4A3}"/>
              </a:ext>
            </a:extLst>
          </p:cNvPr>
          <p:cNvSpPr txBox="1"/>
          <p:nvPr/>
        </p:nvSpPr>
        <p:spPr>
          <a:xfrm>
            <a:off x="6365954" y="5223799"/>
            <a:ext cx="5448869" cy="1077218"/>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Four outliers.</a:t>
            </a:r>
          </a:p>
          <a:p>
            <a:pPr marL="285750" indent="-285750">
              <a:buFont typeface="Wingdings" panose="05000000000000000000" pitchFamily="2" charset="2"/>
              <a:buChar char="Ø"/>
            </a:pPr>
            <a:r>
              <a:rPr lang="en-US" sz="1600" u="sng" dirty="0">
                <a:solidFill>
                  <a:schemeClr val="bg1"/>
                </a:solidFill>
                <a:effectLst>
                  <a:outerShdw blurRad="38100" dist="38100" dir="2700000" algn="tl">
                    <a:srgbClr val="000000">
                      <a:alpha val="43137"/>
                    </a:srgbClr>
                  </a:outerShdw>
                </a:effectLst>
              </a:rPr>
              <a:t>Highgate Cemetery</a:t>
            </a:r>
            <a:r>
              <a:rPr lang="en-US" sz="1600" dirty="0">
                <a:solidFill>
                  <a:schemeClr val="bg1"/>
                </a:solidFill>
                <a:effectLst>
                  <a:outerShdw blurRad="38100" dist="38100" dir="2700000" algn="tl">
                    <a:srgbClr val="000000">
                      <a:alpha val="43137"/>
                    </a:srgbClr>
                  </a:outerShdw>
                </a:effectLst>
              </a:rPr>
              <a:t> in the left-most side (negative) and </a:t>
            </a:r>
            <a:r>
              <a:rPr lang="en-US" sz="1600" u="sng" dirty="0">
                <a:solidFill>
                  <a:schemeClr val="bg1"/>
                </a:solidFill>
                <a:effectLst>
                  <a:outerShdw blurRad="38100" dist="38100" dir="2700000" algn="tl">
                    <a:srgbClr val="000000">
                      <a:alpha val="43137"/>
                    </a:srgbClr>
                  </a:outerShdw>
                </a:effectLst>
              </a:rPr>
              <a:t>Charlton Cemetery </a:t>
            </a:r>
            <a:r>
              <a:rPr lang="en-US" sz="1600" dirty="0">
                <a:solidFill>
                  <a:schemeClr val="bg1"/>
                </a:solidFill>
                <a:effectLst>
                  <a:outerShdw blurRad="38100" dist="38100" dir="2700000" algn="tl">
                    <a:srgbClr val="000000">
                      <a:alpha val="43137"/>
                    </a:srgbClr>
                  </a:outerShdw>
                </a:effectLst>
              </a:rPr>
              <a:t>on the right-most side (positive).</a:t>
            </a:r>
          </a:p>
        </p:txBody>
      </p:sp>
      <p:sp>
        <p:nvSpPr>
          <p:cNvPr id="12" name="TextBox 11">
            <a:extLst>
              <a:ext uri="{FF2B5EF4-FFF2-40B4-BE49-F238E27FC236}">
                <a16:creationId xmlns:a16="http://schemas.microsoft.com/office/drawing/2014/main" id="{8B03D23C-6858-4586-B645-3AFCCC6B20EF}"/>
              </a:ext>
            </a:extLst>
          </p:cNvPr>
          <p:cNvSpPr txBox="1"/>
          <p:nvPr/>
        </p:nvSpPr>
        <p:spPr>
          <a:xfrm>
            <a:off x="714462" y="4670612"/>
            <a:ext cx="5207911" cy="646331"/>
          </a:xfrm>
          <a:prstGeom prst="rect">
            <a:avLst/>
          </a:prstGeom>
          <a:gradFill>
            <a:gsLst>
              <a:gs pos="0">
                <a:schemeClr val="accent1">
                  <a:lumMod val="50000"/>
                </a:schemeClr>
              </a:gs>
              <a:gs pos="31000">
                <a:schemeClr val="tx1">
                  <a:lumMod val="65000"/>
                  <a:lumOff val="35000"/>
                </a:schemeClr>
              </a:gs>
              <a:gs pos="81000">
                <a:schemeClr val="tx1"/>
              </a:gs>
              <a:gs pos="100000">
                <a:schemeClr val="accent1">
                  <a:lumMod val="50000"/>
                </a:schemeClr>
              </a:gs>
            </a:gsLst>
            <a:lin ang="5400000" scaled="1"/>
          </a:gradFill>
          <a:effectLst>
            <a:glow rad="228600">
              <a:schemeClr val="accent1">
                <a:satMod val="175000"/>
                <a:alpha val="40000"/>
              </a:schemeClr>
            </a:glow>
          </a:effectLst>
        </p:spPr>
        <p:txBody>
          <a:bodyPr wrap="square" rtlCol="0">
            <a:spAutoFit/>
          </a:bodyPr>
          <a:lstStyle/>
          <a:p>
            <a:r>
              <a:rPr lang="en-US" u="sng" dirty="0">
                <a:solidFill>
                  <a:srgbClr val="C6FAE1"/>
                </a:solidFill>
                <a:effectLst>
                  <a:outerShdw blurRad="38100" dist="38100" dir="2700000" algn="tl">
                    <a:srgbClr val="000000">
                      <a:alpha val="43137"/>
                    </a:srgbClr>
                  </a:outerShdw>
                </a:effectLst>
              </a:rPr>
              <a:t>Possible error</a:t>
            </a:r>
            <a:r>
              <a:rPr lang="en-US" dirty="0">
                <a:solidFill>
                  <a:srgbClr val="C6FAE1"/>
                </a:solidFill>
                <a:effectLst>
                  <a:outerShdw blurRad="38100" dist="38100" dir="2700000" algn="tl">
                    <a:srgbClr val="000000">
                      <a:alpha val="43137"/>
                    </a:srgbClr>
                  </a:outerShdw>
                </a:effectLst>
              </a:rPr>
              <a:t>: Wrong coordinates for Charlton Cemetery</a:t>
            </a:r>
          </a:p>
        </p:txBody>
      </p:sp>
      <p:cxnSp>
        <p:nvCxnSpPr>
          <p:cNvPr id="18" name="Straight Arrow Connector 17">
            <a:extLst>
              <a:ext uri="{FF2B5EF4-FFF2-40B4-BE49-F238E27FC236}">
                <a16:creationId xmlns:a16="http://schemas.microsoft.com/office/drawing/2014/main" id="{F5678056-793A-4338-887A-CDEDE99AC835}"/>
              </a:ext>
            </a:extLst>
          </p:cNvPr>
          <p:cNvCxnSpPr>
            <a:cxnSpLocks/>
          </p:cNvCxnSpPr>
          <p:nvPr/>
        </p:nvCxnSpPr>
        <p:spPr>
          <a:xfrm flipH="1" flipV="1">
            <a:off x="5120003" y="5467417"/>
            <a:ext cx="1412087" cy="3979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0527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wipe(down)">
                                      <p:cBhvr>
                                        <p:cTn id="18" dur="5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wipe(down)">
                                      <p:cBhvr>
                                        <p:cTn id="23" dur="500"/>
                                        <p:tgtEl>
                                          <p:spTgt spid="1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B05952-CE77-4481-B9FC-EE1A07049699}"/>
              </a:ext>
            </a:extLst>
          </p:cNvPr>
          <p:cNvSpPr>
            <a:spLocks noGrp="1"/>
          </p:cNvSpPr>
          <p:nvPr>
            <p:ph type="ctrTitle"/>
          </p:nvPr>
        </p:nvSpPr>
        <p:spPr>
          <a:xfrm>
            <a:off x="1699205" y="2583158"/>
            <a:ext cx="8933796" cy="2437232"/>
          </a:xfrm>
        </p:spPr>
        <p:txBody>
          <a:bodyPr>
            <a:normAutofit/>
          </a:bodyPr>
          <a:lstStyle/>
          <a:p>
            <a:r>
              <a:rPr lang="en-US" sz="4900" dirty="0">
                <a:solidFill>
                  <a:schemeClr val="bg1"/>
                </a:solidFill>
              </a:rPr>
              <a:t>Tableau – Mapping, Bar chart, </a:t>
            </a:r>
            <a:r>
              <a:rPr lang="en-US" sz="4900" dirty="0" err="1">
                <a:solidFill>
                  <a:schemeClr val="bg1"/>
                </a:solidFill>
              </a:rPr>
              <a:t>Treemap</a:t>
            </a:r>
            <a:br>
              <a:rPr lang="en-US" dirty="0"/>
            </a:br>
            <a:endParaRPr lang="en-US" dirty="0"/>
          </a:p>
        </p:txBody>
      </p:sp>
    </p:spTree>
    <p:extLst>
      <p:ext uri="{BB962C8B-B14F-4D97-AF65-F5344CB8AC3E}">
        <p14:creationId xmlns:p14="http://schemas.microsoft.com/office/powerpoint/2010/main" val="21902249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1D27EB83-1BE6-4CB4-BDE0-94FD0FA97125}"/>
              </a:ext>
            </a:extLst>
          </p:cNvPr>
          <p:cNvPicPr>
            <a:picLocks noGrp="1" noChangeAspect="1"/>
          </p:cNvPicPr>
          <p:nvPr>
            <p:ph idx="1"/>
          </p:nvPr>
        </p:nvPicPr>
        <p:blipFill rotWithShape="1">
          <a:blip r:embed="rId2"/>
          <a:srcRect t="79" b="5779"/>
          <a:stretch/>
        </p:blipFill>
        <p:spPr>
          <a:xfrm>
            <a:off x="-7" y="-7289"/>
            <a:ext cx="12192000" cy="6857988"/>
          </a:xfrm>
          <a:prstGeom prst="rect">
            <a:avLst/>
          </a:prstGeom>
        </p:spPr>
      </p:pic>
      <p:sp>
        <p:nvSpPr>
          <p:cNvPr id="25" name="Rectangle 24">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26050-E6C8-45AE-844A-CF5C05755F2C}"/>
              </a:ext>
            </a:extLst>
          </p:cNvPr>
          <p:cNvSpPr>
            <a:spLocks noGrp="1"/>
          </p:cNvSpPr>
          <p:nvPr>
            <p:ph type="title"/>
          </p:nvPr>
        </p:nvSpPr>
        <p:spPr>
          <a:xfrm>
            <a:off x="-3" y="321200"/>
            <a:ext cx="7447302" cy="762754"/>
          </a:xfrm>
        </p:spPr>
        <p:txBody>
          <a:bodyPr vert="horz" lIns="91440" tIns="45720" rIns="91440" bIns="45720" rtlCol="0" anchor="ctr">
            <a:normAutofit/>
          </a:bodyPr>
          <a:lstStyle/>
          <a:p>
            <a:pPr algn="ctr">
              <a:lnSpc>
                <a:spcPct val="83000"/>
              </a:lnSpc>
            </a:pPr>
            <a:r>
              <a:rPr lang="en-US" cap="all" spc="-100" dirty="0">
                <a:solidFill>
                  <a:schemeClr val="tx1"/>
                </a:solidFill>
                <a:effectLst>
                  <a:outerShdw blurRad="38100" dist="38100" dir="2700000" algn="tl">
                    <a:srgbClr val="000000">
                      <a:alpha val="43137"/>
                    </a:srgbClr>
                  </a:outerShdw>
                </a:effectLst>
              </a:rPr>
              <a:t>Map - Crematoriums</a:t>
            </a:r>
          </a:p>
        </p:txBody>
      </p:sp>
      <p:cxnSp>
        <p:nvCxnSpPr>
          <p:cNvPr id="8" name="Straight Arrow Connector 7">
            <a:extLst>
              <a:ext uri="{FF2B5EF4-FFF2-40B4-BE49-F238E27FC236}">
                <a16:creationId xmlns:a16="http://schemas.microsoft.com/office/drawing/2014/main" id="{FC82ACD3-BF3B-4CAE-974E-08DC920262DF}"/>
              </a:ext>
            </a:extLst>
          </p:cNvPr>
          <p:cNvCxnSpPr/>
          <p:nvPr/>
        </p:nvCxnSpPr>
        <p:spPr>
          <a:xfrm>
            <a:off x="6364941" y="4530071"/>
            <a:ext cx="439271" cy="43637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22BB1788-4BA2-42F4-9BD1-23A5CAA4356F}"/>
              </a:ext>
            </a:extLst>
          </p:cNvPr>
          <p:cNvCxnSpPr/>
          <p:nvPr/>
        </p:nvCxnSpPr>
        <p:spPr>
          <a:xfrm flipH="1" flipV="1">
            <a:off x="4401671" y="4437529"/>
            <a:ext cx="349623" cy="83371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FDD19F32-C533-4582-94AE-93C13A77AC61}"/>
              </a:ext>
            </a:extLst>
          </p:cNvPr>
          <p:cNvCxnSpPr>
            <a:cxnSpLocks/>
          </p:cNvCxnSpPr>
          <p:nvPr/>
        </p:nvCxnSpPr>
        <p:spPr>
          <a:xfrm>
            <a:off x="4751294" y="5575680"/>
            <a:ext cx="498886" cy="1886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2EE9A9B1-D26F-4FA2-B530-A46BE194B696}"/>
              </a:ext>
            </a:extLst>
          </p:cNvPr>
          <p:cNvCxnSpPr>
            <a:cxnSpLocks/>
          </p:cNvCxnSpPr>
          <p:nvPr/>
        </p:nvCxnSpPr>
        <p:spPr>
          <a:xfrm flipH="1" flipV="1">
            <a:off x="6055659" y="3862142"/>
            <a:ext cx="138954" cy="3871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Straight Arrow Connector 26">
            <a:extLst>
              <a:ext uri="{FF2B5EF4-FFF2-40B4-BE49-F238E27FC236}">
                <a16:creationId xmlns:a16="http://schemas.microsoft.com/office/drawing/2014/main" id="{00D762C2-B556-42C0-8896-BFD4737AB559}"/>
              </a:ext>
            </a:extLst>
          </p:cNvPr>
          <p:cNvCxnSpPr/>
          <p:nvPr/>
        </p:nvCxnSpPr>
        <p:spPr>
          <a:xfrm flipV="1">
            <a:off x="5836024" y="1171958"/>
            <a:ext cx="439270" cy="3072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id="{CF93AF28-6870-4021-BD7E-107EA1E196A4}"/>
              </a:ext>
            </a:extLst>
          </p:cNvPr>
          <p:cNvCxnSpPr/>
          <p:nvPr/>
        </p:nvCxnSpPr>
        <p:spPr>
          <a:xfrm flipV="1">
            <a:off x="7056120" y="3729318"/>
            <a:ext cx="391179" cy="4258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E20CCAE5-BEFD-4502-881B-8BEEF4F1DC2B}"/>
              </a:ext>
            </a:extLst>
          </p:cNvPr>
          <p:cNvCxnSpPr>
            <a:cxnSpLocks/>
          </p:cNvCxnSpPr>
          <p:nvPr/>
        </p:nvCxnSpPr>
        <p:spPr>
          <a:xfrm>
            <a:off x="7056120" y="4530069"/>
            <a:ext cx="73420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21C7428-01ED-4653-B1BD-882581317881}"/>
              </a:ext>
            </a:extLst>
          </p:cNvPr>
          <p:cNvCxnSpPr/>
          <p:nvPr/>
        </p:nvCxnSpPr>
        <p:spPr>
          <a:xfrm flipH="1">
            <a:off x="3810000" y="4966447"/>
            <a:ext cx="519953"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a:extLst>
              <a:ext uri="{FF2B5EF4-FFF2-40B4-BE49-F238E27FC236}">
                <a16:creationId xmlns:a16="http://schemas.microsoft.com/office/drawing/2014/main" id="{79A915E2-BD82-489D-9CC5-41D762163B05}"/>
              </a:ext>
            </a:extLst>
          </p:cNvPr>
          <p:cNvCxnSpPr/>
          <p:nvPr/>
        </p:nvCxnSpPr>
        <p:spPr>
          <a:xfrm flipH="1" flipV="1">
            <a:off x="5486400" y="1138435"/>
            <a:ext cx="198076" cy="22631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7" name="Straight Arrow Connector 36">
            <a:extLst>
              <a:ext uri="{FF2B5EF4-FFF2-40B4-BE49-F238E27FC236}">
                <a16:creationId xmlns:a16="http://schemas.microsoft.com/office/drawing/2014/main" id="{E0972CE1-19F1-4ABA-9B45-BD6D57DA3D7A}"/>
              </a:ext>
            </a:extLst>
          </p:cNvPr>
          <p:cNvCxnSpPr/>
          <p:nvPr/>
        </p:nvCxnSpPr>
        <p:spPr>
          <a:xfrm flipV="1">
            <a:off x="6508376" y="3137647"/>
            <a:ext cx="143436" cy="3854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8" name="TextBox 37">
            <a:extLst>
              <a:ext uri="{FF2B5EF4-FFF2-40B4-BE49-F238E27FC236}">
                <a16:creationId xmlns:a16="http://schemas.microsoft.com/office/drawing/2014/main" id="{F5D9BB9F-381F-46F6-A070-0C6E9EC2FB6B}"/>
              </a:ext>
            </a:extLst>
          </p:cNvPr>
          <p:cNvSpPr txBox="1"/>
          <p:nvPr/>
        </p:nvSpPr>
        <p:spPr>
          <a:xfrm>
            <a:off x="6215679" y="993377"/>
            <a:ext cx="755335" cy="276999"/>
          </a:xfrm>
          <a:prstGeom prst="rect">
            <a:avLst/>
          </a:prstGeom>
          <a:noFill/>
        </p:spPr>
        <p:txBody>
          <a:bodyPr wrap="none" rtlCol="0">
            <a:spAutoFit/>
          </a:bodyPr>
          <a:lstStyle/>
          <a:p>
            <a:r>
              <a:rPr lang="en-US" sz="1200" dirty="0">
                <a:solidFill>
                  <a:schemeClr val="accent3">
                    <a:lumMod val="75000"/>
                  </a:schemeClr>
                </a:solidFill>
                <a:effectLst>
                  <a:outerShdw blurRad="38100" dist="38100" dir="2700000" algn="tl">
                    <a:srgbClr val="000000">
                      <a:alpha val="43137"/>
                    </a:srgbClr>
                  </a:outerShdw>
                </a:effectLst>
              </a:rPr>
              <a:t>Durham</a:t>
            </a:r>
          </a:p>
        </p:txBody>
      </p:sp>
      <p:sp>
        <p:nvSpPr>
          <p:cNvPr id="39" name="TextBox 38">
            <a:extLst>
              <a:ext uri="{FF2B5EF4-FFF2-40B4-BE49-F238E27FC236}">
                <a16:creationId xmlns:a16="http://schemas.microsoft.com/office/drawing/2014/main" id="{DEAC12EE-0055-490D-A444-5BB9FB4C8DC4}"/>
              </a:ext>
            </a:extLst>
          </p:cNvPr>
          <p:cNvSpPr txBox="1"/>
          <p:nvPr/>
        </p:nvSpPr>
        <p:spPr>
          <a:xfrm>
            <a:off x="5000737" y="834195"/>
            <a:ext cx="894540" cy="276999"/>
          </a:xfrm>
          <a:prstGeom prst="rect">
            <a:avLst/>
          </a:prstGeom>
          <a:noFill/>
        </p:spPr>
        <p:txBody>
          <a:bodyPr wrap="none" rtlCol="0">
            <a:spAutoFit/>
          </a:bodyPr>
          <a:lstStyle/>
          <a:p>
            <a:r>
              <a:rPr lang="en-US" sz="1200" dirty="0" err="1">
                <a:solidFill>
                  <a:schemeClr val="accent3">
                    <a:lumMod val="75000"/>
                  </a:schemeClr>
                </a:solidFill>
                <a:effectLst>
                  <a:outerShdw blurRad="38100" dist="38100" dir="2700000" algn="tl">
                    <a:srgbClr val="000000">
                      <a:alpha val="43137"/>
                    </a:srgbClr>
                  </a:outerShdw>
                </a:effectLst>
              </a:rPr>
              <a:t>Mountsett</a:t>
            </a:r>
            <a:endParaRPr lang="en-US" sz="1200" dirty="0">
              <a:solidFill>
                <a:schemeClr val="accent3">
                  <a:lumMod val="75000"/>
                </a:schemeClr>
              </a:solidFill>
              <a:effectLst>
                <a:outerShdw blurRad="38100" dist="38100" dir="2700000" algn="tl">
                  <a:srgbClr val="000000">
                    <a:alpha val="43137"/>
                  </a:srgbClr>
                </a:outerShdw>
              </a:effectLst>
            </a:endParaRPr>
          </a:p>
        </p:txBody>
      </p:sp>
      <p:sp>
        <p:nvSpPr>
          <p:cNvPr id="40" name="TextBox 39">
            <a:extLst>
              <a:ext uri="{FF2B5EF4-FFF2-40B4-BE49-F238E27FC236}">
                <a16:creationId xmlns:a16="http://schemas.microsoft.com/office/drawing/2014/main" id="{1CB67CF9-3EC2-487C-ACB2-8187894728ED}"/>
              </a:ext>
            </a:extLst>
          </p:cNvPr>
          <p:cNvSpPr txBox="1"/>
          <p:nvPr/>
        </p:nvSpPr>
        <p:spPr>
          <a:xfrm>
            <a:off x="5210143" y="5662438"/>
            <a:ext cx="750590" cy="276999"/>
          </a:xfrm>
          <a:prstGeom prst="rect">
            <a:avLst/>
          </a:prstGeom>
          <a:noFill/>
        </p:spPr>
        <p:txBody>
          <a:bodyPr wrap="none" rtlCol="0">
            <a:spAutoFit/>
          </a:bodyPr>
          <a:lstStyle/>
          <a:p>
            <a:r>
              <a:rPr lang="en-US" sz="1200" dirty="0">
                <a:solidFill>
                  <a:schemeClr val="accent2">
                    <a:lumMod val="75000"/>
                  </a:schemeClr>
                </a:solidFill>
                <a:effectLst>
                  <a:outerShdw blurRad="38100" dist="38100" dir="2700000" algn="tl">
                    <a:srgbClr val="000000">
                      <a:alpha val="43137"/>
                    </a:srgbClr>
                  </a:outerShdw>
                </a:effectLst>
              </a:rPr>
              <a:t>Torquay</a:t>
            </a:r>
          </a:p>
        </p:txBody>
      </p:sp>
      <p:sp>
        <p:nvSpPr>
          <p:cNvPr id="41" name="TextBox 40">
            <a:extLst>
              <a:ext uri="{FF2B5EF4-FFF2-40B4-BE49-F238E27FC236}">
                <a16:creationId xmlns:a16="http://schemas.microsoft.com/office/drawing/2014/main" id="{211F1232-BF8D-4D1B-A0D0-B33787E6380D}"/>
              </a:ext>
            </a:extLst>
          </p:cNvPr>
          <p:cNvSpPr txBox="1"/>
          <p:nvPr/>
        </p:nvSpPr>
        <p:spPr>
          <a:xfrm>
            <a:off x="3541008" y="4165682"/>
            <a:ext cx="1280222" cy="276999"/>
          </a:xfrm>
          <a:prstGeom prst="rect">
            <a:avLst/>
          </a:prstGeom>
          <a:noFill/>
        </p:spPr>
        <p:txBody>
          <a:bodyPr wrap="none" rtlCol="0">
            <a:spAutoFit/>
          </a:bodyPr>
          <a:lstStyle/>
          <a:p>
            <a:r>
              <a:rPr lang="en-US" sz="1200" dirty="0">
                <a:solidFill>
                  <a:schemeClr val="accent2">
                    <a:lumMod val="75000"/>
                  </a:schemeClr>
                </a:solidFill>
              </a:rPr>
              <a:t>Exeter &amp; Devon</a:t>
            </a:r>
          </a:p>
        </p:txBody>
      </p:sp>
      <p:sp>
        <p:nvSpPr>
          <p:cNvPr id="42" name="TextBox 41">
            <a:extLst>
              <a:ext uri="{FF2B5EF4-FFF2-40B4-BE49-F238E27FC236}">
                <a16:creationId xmlns:a16="http://schemas.microsoft.com/office/drawing/2014/main" id="{FC4E6DE7-3C13-4BBA-9802-A70ECA84F60C}"/>
              </a:ext>
            </a:extLst>
          </p:cNvPr>
          <p:cNvSpPr txBox="1"/>
          <p:nvPr/>
        </p:nvSpPr>
        <p:spPr>
          <a:xfrm>
            <a:off x="2952930" y="4827947"/>
            <a:ext cx="933269" cy="276999"/>
          </a:xfrm>
          <a:prstGeom prst="rect">
            <a:avLst/>
          </a:prstGeom>
          <a:noFill/>
        </p:spPr>
        <p:txBody>
          <a:bodyPr wrap="none" rtlCol="0">
            <a:spAutoFit/>
          </a:bodyPr>
          <a:lstStyle/>
          <a:p>
            <a:r>
              <a:rPr lang="en-US" sz="1200" dirty="0" err="1">
                <a:solidFill>
                  <a:schemeClr val="accent3">
                    <a:lumMod val="75000"/>
                  </a:schemeClr>
                </a:solidFill>
              </a:rPr>
              <a:t>Barnstaple</a:t>
            </a:r>
            <a:endParaRPr lang="en-US" sz="1200" dirty="0">
              <a:solidFill>
                <a:schemeClr val="accent3">
                  <a:lumMod val="75000"/>
                </a:schemeClr>
              </a:solidFill>
            </a:endParaRPr>
          </a:p>
        </p:txBody>
      </p:sp>
      <p:cxnSp>
        <p:nvCxnSpPr>
          <p:cNvPr id="44" name="Straight Arrow Connector 43">
            <a:extLst>
              <a:ext uri="{FF2B5EF4-FFF2-40B4-BE49-F238E27FC236}">
                <a16:creationId xmlns:a16="http://schemas.microsoft.com/office/drawing/2014/main" id="{D5B14315-FFFD-4959-9BEF-CC9994CE1E04}"/>
              </a:ext>
            </a:extLst>
          </p:cNvPr>
          <p:cNvCxnSpPr>
            <a:cxnSpLocks/>
          </p:cNvCxnSpPr>
          <p:nvPr/>
        </p:nvCxnSpPr>
        <p:spPr>
          <a:xfrm flipH="1" flipV="1">
            <a:off x="5159128" y="3839934"/>
            <a:ext cx="214318" cy="6254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5" name="TextBox 44">
            <a:extLst>
              <a:ext uri="{FF2B5EF4-FFF2-40B4-BE49-F238E27FC236}">
                <a16:creationId xmlns:a16="http://schemas.microsoft.com/office/drawing/2014/main" id="{FD305B62-4922-4ABC-A6AA-65A7124C179D}"/>
              </a:ext>
            </a:extLst>
          </p:cNvPr>
          <p:cNvSpPr txBox="1"/>
          <p:nvPr/>
        </p:nvSpPr>
        <p:spPr>
          <a:xfrm>
            <a:off x="4555156" y="3585143"/>
            <a:ext cx="1030282" cy="276999"/>
          </a:xfrm>
          <a:prstGeom prst="rect">
            <a:avLst/>
          </a:prstGeom>
          <a:noFill/>
        </p:spPr>
        <p:txBody>
          <a:bodyPr wrap="none" rtlCol="0">
            <a:spAutoFit/>
          </a:bodyPr>
          <a:lstStyle/>
          <a:p>
            <a:r>
              <a:rPr lang="en-US" sz="1200" dirty="0" err="1">
                <a:solidFill>
                  <a:schemeClr val="accent2">
                    <a:lumMod val="75000"/>
                  </a:schemeClr>
                </a:solidFill>
                <a:effectLst>
                  <a:outerShdw blurRad="38100" dist="38100" dir="2700000" algn="tl">
                    <a:srgbClr val="000000">
                      <a:alpha val="43137"/>
                    </a:srgbClr>
                  </a:outerShdw>
                </a:effectLst>
              </a:rPr>
              <a:t>Westerleigh</a:t>
            </a:r>
            <a:endParaRPr lang="en-US" sz="1200" dirty="0">
              <a:solidFill>
                <a:schemeClr val="accent2">
                  <a:lumMod val="75000"/>
                </a:schemeClr>
              </a:solidFill>
              <a:effectLst>
                <a:outerShdw blurRad="38100" dist="38100" dir="2700000" algn="tl">
                  <a:srgbClr val="000000">
                    <a:alpha val="43137"/>
                  </a:srgbClr>
                </a:outerShdw>
              </a:effectLst>
            </a:endParaRPr>
          </a:p>
        </p:txBody>
      </p:sp>
      <p:sp>
        <p:nvSpPr>
          <p:cNvPr id="46" name="TextBox 45">
            <a:extLst>
              <a:ext uri="{FF2B5EF4-FFF2-40B4-BE49-F238E27FC236}">
                <a16:creationId xmlns:a16="http://schemas.microsoft.com/office/drawing/2014/main" id="{9D51555F-B1D3-4D23-8570-7A79319967D4}"/>
              </a:ext>
            </a:extLst>
          </p:cNvPr>
          <p:cNvSpPr txBox="1"/>
          <p:nvPr/>
        </p:nvSpPr>
        <p:spPr>
          <a:xfrm>
            <a:off x="6402960" y="4940635"/>
            <a:ext cx="1709122" cy="276999"/>
          </a:xfrm>
          <a:prstGeom prst="rect">
            <a:avLst/>
          </a:prstGeom>
          <a:noFill/>
        </p:spPr>
        <p:txBody>
          <a:bodyPr wrap="none" rtlCol="0">
            <a:spAutoFit/>
          </a:bodyPr>
          <a:lstStyle/>
          <a:p>
            <a:r>
              <a:rPr lang="en-US" sz="1200" dirty="0" err="1">
                <a:solidFill>
                  <a:schemeClr val="accent3">
                    <a:lumMod val="75000"/>
                  </a:schemeClr>
                </a:solidFill>
              </a:rPr>
              <a:t>Amersham</a:t>
            </a:r>
            <a:r>
              <a:rPr lang="en-US" sz="1200" dirty="0">
                <a:solidFill>
                  <a:schemeClr val="accent3">
                    <a:lumMod val="75000"/>
                  </a:schemeClr>
                </a:solidFill>
              </a:rPr>
              <a:t> (Chilterns)</a:t>
            </a:r>
          </a:p>
        </p:txBody>
      </p:sp>
      <p:sp>
        <p:nvSpPr>
          <p:cNvPr id="48" name="TextBox 47">
            <a:extLst>
              <a:ext uri="{FF2B5EF4-FFF2-40B4-BE49-F238E27FC236}">
                <a16:creationId xmlns:a16="http://schemas.microsoft.com/office/drawing/2014/main" id="{44B586A9-E5DC-438D-AA39-F906320EDF6A}"/>
              </a:ext>
            </a:extLst>
          </p:cNvPr>
          <p:cNvSpPr txBox="1"/>
          <p:nvPr/>
        </p:nvSpPr>
        <p:spPr>
          <a:xfrm>
            <a:off x="7775100" y="4396592"/>
            <a:ext cx="792205" cy="276999"/>
          </a:xfrm>
          <a:prstGeom prst="rect">
            <a:avLst/>
          </a:prstGeom>
          <a:noFill/>
        </p:spPr>
        <p:txBody>
          <a:bodyPr wrap="none" rtlCol="0">
            <a:spAutoFit/>
          </a:bodyPr>
          <a:lstStyle/>
          <a:p>
            <a:r>
              <a:rPr lang="en-US" sz="1200" dirty="0" err="1">
                <a:solidFill>
                  <a:schemeClr val="accent2">
                    <a:lumMod val="75000"/>
                  </a:schemeClr>
                </a:solidFill>
                <a:effectLst>
                  <a:outerShdw blurRad="38100" dist="38100" dir="2700000" algn="tl">
                    <a:srgbClr val="000000">
                      <a:alpha val="43137"/>
                    </a:srgbClr>
                  </a:outerShdw>
                </a:effectLst>
              </a:rPr>
              <a:t>Basildon</a:t>
            </a:r>
            <a:endParaRPr lang="en-US" sz="1200" dirty="0">
              <a:solidFill>
                <a:schemeClr val="accent2">
                  <a:lumMod val="75000"/>
                </a:schemeClr>
              </a:solidFill>
              <a:effectLst>
                <a:outerShdw blurRad="38100" dist="38100" dir="2700000" algn="tl">
                  <a:srgbClr val="000000">
                    <a:alpha val="43137"/>
                  </a:srgbClr>
                </a:outerShdw>
              </a:effectLst>
            </a:endParaRPr>
          </a:p>
        </p:txBody>
      </p:sp>
      <p:sp>
        <p:nvSpPr>
          <p:cNvPr id="49" name="TextBox 48">
            <a:extLst>
              <a:ext uri="{FF2B5EF4-FFF2-40B4-BE49-F238E27FC236}">
                <a16:creationId xmlns:a16="http://schemas.microsoft.com/office/drawing/2014/main" id="{B946521D-BC10-40CD-8055-722A8F6DD67D}"/>
              </a:ext>
            </a:extLst>
          </p:cNvPr>
          <p:cNvSpPr txBox="1"/>
          <p:nvPr/>
        </p:nvSpPr>
        <p:spPr>
          <a:xfrm>
            <a:off x="6285763" y="2886460"/>
            <a:ext cx="1161536" cy="276999"/>
          </a:xfrm>
          <a:prstGeom prst="rect">
            <a:avLst/>
          </a:prstGeom>
          <a:noFill/>
        </p:spPr>
        <p:txBody>
          <a:bodyPr wrap="none" rtlCol="0">
            <a:spAutoFit/>
          </a:bodyPr>
          <a:lstStyle/>
          <a:p>
            <a:r>
              <a:rPr lang="en-US" sz="1200" dirty="0">
                <a:solidFill>
                  <a:schemeClr val="accent2">
                    <a:lumMod val="75000"/>
                  </a:schemeClr>
                </a:solidFill>
                <a:effectLst>
                  <a:outerShdw blurRad="38100" dist="38100" dir="2700000" algn="tl">
                    <a:srgbClr val="000000">
                      <a:alpha val="43137"/>
                    </a:srgbClr>
                  </a:outerShdw>
                </a:effectLst>
              </a:rPr>
              <a:t>Peterborough</a:t>
            </a:r>
          </a:p>
        </p:txBody>
      </p:sp>
      <p:sp>
        <p:nvSpPr>
          <p:cNvPr id="50" name="TextBox 49">
            <a:extLst>
              <a:ext uri="{FF2B5EF4-FFF2-40B4-BE49-F238E27FC236}">
                <a16:creationId xmlns:a16="http://schemas.microsoft.com/office/drawing/2014/main" id="{F70BE611-B458-485A-AAF9-512D235D08B0}"/>
              </a:ext>
            </a:extLst>
          </p:cNvPr>
          <p:cNvSpPr txBox="1"/>
          <p:nvPr/>
        </p:nvSpPr>
        <p:spPr>
          <a:xfrm>
            <a:off x="7250182" y="3498931"/>
            <a:ext cx="824456" cy="276999"/>
          </a:xfrm>
          <a:prstGeom prst="rect">
            <a:avLst/>
          </a:prstGeom>
          <a:noFill/>
        </p:spPr>
        <p:txBody>
          <a:bodyPr wrap="none" rtlCol="0">
            <a:spAutoFit/>
          </a:bodyPr>
          <a:lstStyle/>
          <a:p>
            <a:r>
              <a:rPr lang="en-US" sz="1200" dirty="0">
                <a:solidFill>
                  <a:schemeClr val="accent2">
                    <a:lumMod val="75000"/>
                  </a:schemeClr>
                </a:solidFill>
                <a:effectLst>
                  <a:outerShdw blurRad="38100" dist="38100" dir="2700000" algn="tl">
                    <a:srgbClr val="000000">
                      <a:alpha val="43137"/>
                    </a:srgbClr>
                  </a:outerShdw>
                </a:effectLst>
              </a:rPr>
              <a:t>Braintree</a:t>
            </a:r>
          </a:p>
        </p:txBody>
      </p:sp>
      <p:sp>
        <p:nvSpPr>
          <p:cNvPr id="52" name="TextBox 51">
            <a:extLst>
              <a:ext uri="{FF2B5EF4-FFF2-40B4-BE49-F238E27FC236}">
                <a16:creationId xmlns:a16="http://schemas.microsoft.com/office/drawing/2014/main" id="{093F50A1-8033-448E-A3C4-55486350169F}"/>
              </a:ext>
            </a:extLst>
          </p:cNvPr>
          <p:cNvSpPr txBox="1"/>
          <p:nvPr/>
        </p:nvSpPr>
        <p:spPr>
          <a:xfrm>
            <a:off x="5567508" y="3612996"/>
            <a:ext cx="1214884" cy="276999"/>
          </a:xfrm>
          <a:prstGeom prst="rect">
            <a:avLst/>
          </a:prstGeom>
          <a:noFill/>
        </p:spPr>
        <p:txBody>
          <a:bodyPr wrap="none" rtlCol="0">
            <a:spAutoFit/>
          </a:bodyPr>
          <a:lstStyle/>
          <a:p>
            <a:r>
              <a:rPr lang="en-US" sz="1200" dirty="0">
                <a:solidFill>
                  <a:schemeClr val="accent3">
                    <a:lumMod val="75000"/>
                  </a:schemeClr>
                </a:solidFill>
                <a:effectLst>
                  <a:outerShdw blurRad="38100" dist="38100" dir="2700000" algn="tl">
                    <a:srgbClr val="000000">
                      <a:alpha val="43137"/>
                    </a:srgbClr>
                  </a:outerShdw>
                </a:effectLst>
              </a:rPr>
              <a:t>Aylesbury Vale</a:t>
            </a:r>
          </a:p>
        </p:txBody>
      </p:sp>
    </p:spTree>
    <p:extLst>
      <p:ext uri="{BB962C8B-B14F-4D97-AF65-F5344CB8AC3E}">
        <p14:creationId xmlns:p14="http://schemas.microsoft.com/office/powerpoint/2010/main" val="179662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xEl>
                                              <p:pRg st="0" end="0"/>
                                            </p:txEl>
                                          </p:spTgt>
                                        </p:tgtEl>
                                        <p:attrNameLst>
                                          <p:attrName>style.visibility</p:attrName>
                                        </p:attrNameLst>
                                      </p:cBhvr>
                                      <p:to>
                                        <p:strVal val="visible"/>
                                      </p:to>
                                    </p:set>
                                    <p:animEffect transition="in" filter="fade">
                                      <p:cBhvr>
                                        <p:cTn id="16" dur="500"/>
                                        <p:tgtEl>
                                          <p:spTgt spid="41">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xEl>
                                              <p:pRg st="0" end="0"/>
                                            </p:txEl>
                                          </p:spTgt>
                                        </p:tgtEl>
                                        <p:attrNameLst>
                                          <p:attrName>style.visibility</p:attrName>
                                        </p:attrNameLst>
                                      </p:cBhvr>
                                      <p:to>
                                        <p:strVal val="visible"/>
                                      </p:to>
                                    </p:set>
                                    <p:animEffect transition="in" filter="fade">
                                      <p:cBhvr>
                                        <p:cTn id="22" dur="500"/>
                                        <p:tgtEl>
                                          <p:spTgt spid="4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xEl>
                                              <p:pRg st="0" end="0"/>
                                            </p:txEl>
                                          </p:spTgt>
                                        </p:tgtEl>
                                        <p:attrNameLst>
                                          <p:attrName>style.visibility</p:attrName>
                                        </p:attrNameLst>
                                      </p:cBhvr>
                                      <p:to>
                                        <p:strVal val="visible"/>
                                      </p:to>
                                    </p:set>
                                    <p:animEffect transition="in" filter="fade">
                                      <p:cBhvr>
                                        <p:cTn id="28" dur="500"/>
                                        <p:tgtEl>
                                          <p:spTgt spid="48">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50">
                                            <p:txEl>
                                              <p:pRg st="0" end="0"/>
                                            </p:txEl>
                                          </p:spTgt>
                                        </p:tgtEl>
                                        <p:attrNameLst>
                                          <p:attrName>style.visibility</p:attrName>
                                        </p:attrNameLst>
                                      </p:cBhvr>
                                      <p:to>
                                        <p:strVal val="visible"/>
                                      </p:to>
                                    </p:set>
                                    <p:animEffect transition="in" filter="fade">
                                      <p:cBhvr>
                                        <p:cTn id="34" dur="500"/>
                                        <p:tgtEl>
                                          <p:spTgt spid="50">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xEl>
                                              <p:pRg st="0" end="0"/>
                                            </p:txEl>
                                          </p:spTgt>
                                        </p:tgtEl>
                                        <p:attrNameLst>
                                          <p:attrName>style.visibility</p:attrName>
                                        </p:attrNameLst>
                                      </p:cBhvr>
                                      <p:to>
                                        <p:strVal val="visible"/>
                                      </p:to>
                                    </p:set>
                                    <p:animEffect transition="in" filter="fade">
                                      <p:cBhvr>
                                        <p:cTn id="40" dur="500"/>
                                        <p:tgtEl>
                                          <p:spTgt spid="49">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42">
                                            <p:txEl>
                                              <p:pRg st="0" end="0"/>
                                            </p:txEl>
                                          </p:spTgt>
                                        </p:tgtEl>
                                        <p:attrNameLst>
                                          <p:attrName>style.visibility</p:attrName>
                                        </p:attrNameLst>
                                      </p:cBhvr>
                                      <p:to>
                                        <p:strVal val="visible"/>
                                      </p:to>
                                    </p:set>
                                    <p:animEffect transition="in" filter="fade">
                                      <p:cBhvr>
                                        <p:cTn id="48" dur="500"/>
                                        <p:tgtEl>
                                          <p:spTgt spid="42">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xEl>
                                              <p:pRg st="0" end="0"/>
                                            </p:txEl>
                                          </p:spTgt>
                                        </p:tgtEl>
                                        <p:attrNameLst>
                                          <p:attrName>style.visibility</p:attrName>
                                        </p:attrNameLst>
                                      </p:cBhvr>
                                      <p:to>
                                        <p:strVal val="visible"/>
                                      </p:to>
                                    </p:set>
                                    <p:animEffect transition="in" filter="fade">
                                      <p:cBhvr>
                                        <p:cTn id="54" dur="500"/>
                                        <p:tgtEl>
                                          <p:spTgt spid="46">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fade">
                                      <p:cBhvr>
                                        <p:cTn id="60" dur="500"/>
                                        <p:tgtEl>
                                          <p:spTgt spid="52">
                                            <p:txEl>
                                              <p:pRg st="0" end="0"/>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nodeType="withEffect">
                                  <p:stCondLst>
                                    <p:cond delay="0"/>
                                  </p:stCondLst>
                                  <p:childTnLst>
                                    <p:set>
                                      <p:cBhvr>
                                        <p:cTn id="65" dur="1" fill="hold">
                                          <p:stCondLst>
                                            <p:cond delay="0"/>
                                          </p:stCondLst>
                                        </p:cTn>
                                        <p:tgtEl>
                                          <p:spTgt spid="38">
                                            <p:txEl>
                                              <p:pRg st="0" end="0"/>
                                            </p:txEl>
                                          </p:spTgt>
                                        </p:tgtEl>
                                        <p:attrNameLst>
                                          <p:attrName>style.visibility</p:attrName>
                                        </p:attrNameLst>
                                      </p:cBhvr>
                                      <p:to>
                                        <p:strVal val="visible"/>
                                      </p:to>
                                    </p:set>
                                    <p:animEffect transition="in" filter="fade">
                                      <p:cBhvr>
                                        <p:cTn id="66" dur="500"/>
                                        <p:tgtEl>
                                          <p:spTgt spid="38">
                                            <p:txEl>
                                              <p:pRg st="0" end="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39">
                                            <p:txEl>
                                              <p:pRg st="0" end="0"/>
                                            </p:txEl>
                                          </p:spTgt>
                                        </p:tgtEl>
                                        <p:attrNameLst>
                                          <p:attrName>style.visibility</p:attrName>
                                        </p:attrNameLst>
                                      </p:cBhvr>
                                      <p:to>
                                        <p:strVal val="visible"/>
                                      </p:to>
                                    </p:set>
                                    <p:animEffect transition="in" filter="fade">
                                      <p:cBhvr>
                                        <p:cTn id="72"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3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5">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2" name="Rectangle 37">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Content Placeholder 4" descr="Chart, bar chart&#10;&#10;Description automatically generated">
            <a:extLst>
              <a:ext uri="{FF2B5EF4-FFF2-40B4-BE49-F238E27FC236}">
                <a16:creationId xmlns:a16="http://schemas.microsoft.com/office/drawing/2014/main" id="{643A755B-1F3A-462F-AFED-C878A7F6477C}"/>
              </a:ext>
            </a:extLst>
          </p:cNvPr>
          <p:cNvPicPr>
            <a:picLocks noGrp="1" noChangeAspect="1"/>
          </p:cNvPicPr>
          <p:nvPr>
            <p:ph idx="1"/>
          </p:nvPr>
        </p:nvPicPr>
        <p:blipFill rotWithShape="1">
          <a:blip r:embed="rId2"/>
          <a:srcRect t="574" b="1600"/>
          <a:stretch/>
        </p:blipFill>
        <p:spPr>
          <a:xfrm>
            <a:off x="1143938" y="643467"/>
            <a:ext cx="9904123" cy="5571066"/>
          </a:xfrm>
          <a:prstGeom prst="rect">
            <a:avLst/>
          </a:prstGeom>
        </p:spPr>
      </p:pic>
      <p:cxnSp>
        <p:nvCxnSpPr>
          <p:cNvPr id="7" name="Straight Arrow Connector 6">
            <a:extLst>
              <a:ext uri="{FF2B5EF4-FFF2-40B4-BE49-F238E27FC236}">
                <a16:creationId xmlns:a16="http://schemas.microsoft.com/office/drawing/2014/main" id="{4D6B0FBF-EC6E-4BD4-841F-44D3CE78816A}"/>
              </a:ext>
            </a:extLst>
          </p:cNvPr>
          <p:cNvCxnSpPr>
            <a:cxnSpLocks/>
          </p:cNvCxnSpPr>
          <p:nvPr/>
        </p:nvCxnSpPr>
        <p:spPr>
          <a:xfrm flipV="1">
            <a:off x="8915400" y="5298142"/>
            <a:ext cx="0" cy="8337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a:extLst>
              <a:ext uri="{FF2B5EF4-FFF2-40B4-BE49-F238E27FC236}">
                <a16:creationId xmlns:a16="http://schemas.microsoft.com/office/drawing/2014/main" id="{53AD970E-4586-4510-8EE7-0843EB3501EB}"/>
              </a:ext>
            </a:extLst>
          </p:cNvPr>
          <p:cNvPicPr>
            <a:picLocks noChangeAspect="1"/>
          </p:cNvPicPr>
          <p:nvPr/>
        </p:nvPicPr>
        <p:blipFill>
          <a:blip r:embed="rId3"/>
          <a:stretch>
            <a:fillRect/>
          </a:stretch>
        </p:blipFill>
        <p:spPr>
          <a:xfrm>
            <a:off x="3038836" y="5517976"/>
            <a:ext cx="237765" cy="833717"/>
          </a:xfrm>
          <a:prstGeom prst="rect">
            <a:avLst/>
          </a:prstGeom>
        </p:spPr>
      </p:pic>
    </p:spTree>
    <p:extLst>
      <p:ext uri="{BB962C8B-B14F-4D97-AF65-F5344CB8AC3E}">
        <p14:creationId xmlns:p14="http://schemas.microsoft.com/office/powerpoint/2010/main" val="493360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3" name="Rectangle 15">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A4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7">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treemap chart&#10;&#10;Description automatically generated">
            <a:extLst>
              <a:ext uri="{FF2B5EF4-FFF2-40B4-BE49-F238E27FC236}">
                <a16:creationId xmlns:a16="http://schemas.microsoft.com/office/drawing/2014/main" id="{2FFD68AB-918A-4992-86C0-0D14773F058A}"/>
              </a:ext>
            </a:extLst>
          </p:cNvPr>
          <p:cNvPicPr>
            <a:picLocks noGrp="1" noChangeAspect="1"/>
          </p:cNvPicPr>
          <p:nvPr>
            <p:ph idx="1"/>
          </p:nvPr>
        </p:nvPicPr>
        <p:blipFill>
          <a:blip r:embed="rId2"/>
          <a:stretch>
            <a:fillRect/>
          </a:stretch>
        </p:blipFill>
        <p:spPr>
          <a:xfrm>
            <a:off x="1548922" y="803063"/>
            <a:ext cx="9094155" cy="5251874"/>
          </a:xfrm>
          <a:prstGeom prst="rect">
            <a:avLst/>
          </a:prstGeom>
        </p:spPr>
      </p:pic>
    </p:spTree>
    <p:extLst>
      <p:ext uri="{BB962C8B-B14F-4D97-AF65-F5344CB8AC3E}">
        <p14:creationId xmlns:p14="http://schemas.microsoft.com/office/powerpoint/2010/main" val="926886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4" name="Rectangle 3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6" name="Rectangle 3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8" name="Group 3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9" name="Straight Connector 3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video game&#10;&#10;Description automatically generated">
            <a:extLst>
              <a:ext uri="{FF2B5EF4-FFF2-40B4-BE49-F238E27FC236}">
                <a16:creationId xmlns:a16="http://schemas.microsoft.com/office/drawing/2014/main" id="{4847AB0F-4BE7-42C5-93FB-2D916564CBE2}"/>
              </a:ext>
            </a:extLst>
          </p:cNvPr>
          <p:cNvPicPr>
            <a:picLocks noGrp="1" noChangeAspect="1"/>
          </p:cNvPicPr>
          <p:nvPr>
            <p:ph idx="1"/>
          </p:nvPr>
        </p:nvPicPr>
        <p:blipFill rotWithShape="1">
          <a:blip r:embed="rId2"/>
          <a:srcRect r="2223" b="1"/>
          <a:stretch/>
        </p:blipFill>
        <p:spPr>
          <a:xfrm>
            <a:off x="-1" y="10"/>
            <a:ext cx="12192000" cy="6857988"/>
          </a:xfrm>
          <a:prstGeom prst="rect">
            <a:avLst/>
          </a:prstGeom>
        </p:spPr>
      </p:pic>
      <p:sp>
        <p:nvSpPr>
          <p:cNvPr id="45" name="Rectangle 44">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0CF70-D56C-4644-B570-611558F2BE19}"/>
              </a:ext>
            </a:extLst>
          </p:cNvPr>
          <p:cNvSpPr>
            <a:spLocks noGrp="1"/>
          </p:cNvSpPr>
          <p:nvPr>
            <p:ph type="title"/>
          </p:nvPr>
        </p:nvSpPr>
        <p:spPr>
          <a:xfrm>
            <a:off x="-6" y="5261591"/>
            <a:ext cx="5318450" cy="988095"/>
          </a:xfrm>
        </p:spPr>
        <p:txBody>
          <a:bodyPr vert="horz" lIns="91440" tIns="45720" rIns="91440" bIns="45720" rtlCol="0" anchor="ctr">
            <a:normAutofit/>
          </a:bodyPr>
          <a:lstStyle/>
          <a:p>
            <a:pPr algn="ctr">
              <a:lnSpc>
                <a:spcPct val="83000"/>
              </a:lnSpc>
            </a:pPr>
            <a:r>
              <a:rPr lang="en-US" sz="4400" cap="all" spc="-100" dirty="0">
                <a:solidFill>
                  <a:schemeClr val="tx1"/>
                </a:solidFill>
              </a:rPr>
              <a:t>Map - Burials</a:t>
            </a:r>
          </a:p>
        </p:txBody>
      </p:sp>
    </p:spTree>
    <p:extLst>
      <p:ext uri="{BB962C8B-B14F-4D97-AF65-F5344CB8AC3E}">
        <p14:creationId xmlns:p14="http://schemas.microsoft.com/office/powerpoint/2010/main" val="825933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1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3" name="Rectangle 1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4" name="Rectangle 1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5"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6" name="Rectangle 2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D44D4B88-9B4F-4A7C-A5DB-AF4B94B53EAC}"/>
              </a:ext>
            </a:extLst>
          </p:cNvPr>
          <p:cNvPicPr>
            <a:picLocks noGrp="1" noChangeAspect="1"/>
          </p:cNvPicPr>
          <p:nvPr>
            <p:ph idx="1"/>
          </p:nvPr>
        </p:nvPicPr>
        <p:blipFill rotWithShape="1">
          <a:blip r:embed="rId2"/>
          <a:srcRect l="2836" r="2497"/>
          <a:stretch/>
        </p:blipFill>
        <p:spPr>
          <a:xfrm>
            <a:off x="-1" y="10"/>
            <a:ext cx="12192000" cy="6857988"/>
          </a:xfrm>
          <a:prstGeom prst="rect">
            <a:avLst/>
          </a:prstGeom>
        </p:spPr>
      </p:pic>
      <p:sp>
        <p:nvSpPr>
          <p:cNvPr id="37" name="Rectangle 24">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F163D-4B3E-4A74-A53E-9BBFBF90DB60}"/>
              </a:ext>
            </a:extLst>
          </p:cNvPr>
          <p:cNvSpPr>
            <a:spLocks noGrp="1"/>
          </p:cNvSpPr>
          <p:nvPr>
            <p:ph type="title"/>
          </p:nvPr>
        </p:nvSpPr>
        <p:spPr>
          <a:xfrm>
            <a:off x="6401075" y="535902"/>
            <a:ext cx="5138103" cy="756841"/>
          </a:xfrm>
        </p:spPr>
        <p:txBody>
          <a:bodyPr vert="horz" lIns="91440" tIns="45720" rIns="91440" bIns="45720" rtlCol="0" anchor="ctr">
            <a:normAutofit fontScale="90000"/>
          </a:bodyPr>
          <a:lstStyle/>
          <a:p>
            <a:pPr algn="ctr">
              <a:lnSpc>
                <a:spcPct val="83000"/>
              </a:lnSpc>
            </a:pPr>
            <a:r>
              <a:rPr lang="en-US" sz="4400" cap="all" spc="-100" dirty="0" err="1">
                <a:solidFill>
                  <a:schemeClr val="tx1"/>
                </a:solidFill>
              </a:rPr>
              <a:t>MaP</a:t>
            </a:r>
            <a:r>
              <a:rPr lang="en-US" sz="4400" cap="all" spc="-100" dirty="0">
                <a:solidFill>
                  <a:schemeClr val="tx1"/>
                </a:solidFill>
              </a:rPr>
              <a:t> – Burials (density)</a:t>
            </a:r>
          </a:p>
        </p:txBody>
      </p:sp>
    </p:spTree>
    <p:extLst>
      <p:ext uri="{BB962C8B-B14F-4D97-AF65-F5344CB8AC3E}">
        <p14:creationId xmlns:p14="http://schemas.microsoft.com/office/powerpoint/2010/main" val="112561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06CCFF-BB2C-4D65-8541-3959DC4512CA}"/>
              </a:ext>
            </a:extLst>
          </p:cNvPr>
          <p:cNvSpPr>
            <a:spLocks noGrp="1"/>
          </p:cNvSpPr>
          <p:nvPr>
            <p:ph type="title"/>
          </p:nvPr>
        </p:nvSpPr>
        <p:spPr/>
        <p:txBody>
          <a:bodyPr>
            <a:normAutofit/>
          </a:bodyPr>
          <a:lstStyle/>
          <a:p>
            <a:r>
              <a:rPr lang="en-US" sz="4400" dirty="0">
                <a:solidFill>
                  <a:schemeClr val="bg1"/>
                </a:solidFill>
              </a:rPr>
              <a:t>Feature Engineering</a:t>
            </a:r>
          </a:p>
        </p:txBody>
      </p:sp>
      <p:sp>
        <p:nvSpPr>
          <p:cNvPr id="5" name="Text Placeholder 4">
            <a:extLst>
              <a:ext uri="{FF2B5EF4-FFF2-40B4-BE49-F238E27FC236}">
                <a16:creationId xmlns:a16="http://schemas.microsoft.com/office/drawing/2014/main" id="{987B38C3-5461-4583-B328-AF1D2D05F4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9766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 name="Rectangle 2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26">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9" name="Rectangle 28">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2" name="Straight Connector 31">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36" name="Rectangle 35">
            <a:extLst>
              <a:ext uri="{FF2B5EF4-FFF2-40B4-BE49-F238E27FC236}">
                <a16:creationId xmlns:a16="http://schemas.microsoft.com/office/drawing/2014/main" id="{609E572D-3AE7-44FA-8D33-CB61DF266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C4BA24A-9299-4ADA-8C27-360038A85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09FB0A77-2362-4C21-90AC-70DBC85905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8F0CA6B-97F1-4A9E-9E13-E35FBA2E4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752" y="685800"/>
            <a:ext cx="10826496" cy="5486400"/>
          </a:xfrm>
          <a:prstGeom prst="rect">
            <a:avLst/>
          </a:prstGeom>
          <a:noFill/>
          <a:ln w="6350" cap="sq" cmpd="sng" algn="ctr">
            <a:solidFill>
              <a:srgbClr val="FFFFFF"/>
            </a:solidFill>
            <a:prstDash val="solid"/>
            <a:miter lim="800000"/>
          </a:ln>
          <a:effectLst/>
        </p:spPr>
      </p:sp>
      <p:sp>
        <p:nvSpPr>
          <p:cNvPr id="4" name="Title 3">
            <a:extLst>
              <a:ext uri="{FF2B5EF4-FFF2-40B4-BE49-F238E27FC236}">
                <a16:creationId xmlns:a16="http://schemas.microsoft.com/office/drawing/2014/main" id="{D5B1B09E-E7A0-4887-8757-ABD828783F31}"/>
              </a:ext>
            </a:extLst>
          </p:cNvPr>
          <p:cNvSpPr>
            <a:spLocks noGrp="1"/>
          </p:cNvSpPr>
          <p:nvPr>
            <p:ph type="title"/>
          </p:nvPr>
        </p:nvSpPr>
        <p:spPr>
          <a:xfrm>
            <a:off x="4365357" y="810275"/>
            <a:ext cx="5988318" cy="1188975"/>
          </a:xfrm>
        </p:spPr>
        <p:txBody>
          <a:bodyPr vert="horz" lIns="91440" tIns="45720" rIns="91440" bIns="45720" rtlCol="0" anchor="ctr">
            <a:normAutofit/>
          </a:bodyPr>
          <a:lstStyle/>
          <a:p>
            <a:pPr>
              <a:lnSpc>
                <a:spcPct val="83000"/>
              </a:lnSpc>
            </a:pPr>
            <a:r>
              <a:rPr lang="en-US" cap="all" spc="-100" dirty="0">
                <a:solidFill>
                  <a:srgbClr val="FFFFFF"/>
                </a:solidFill>
                <a:effectLst>
                  <a:outerShdw blurRad="38100" dist="38100" dir="2700000" algn="tl">
                    <a:srgbClr val="000000">
                      <a:alpha val="43137"/>
                    </a:srgbClr>
                  </a:outerShdw>
                </a:effectLst>
              </a:rPr>
              <a:t>One-Hot Encoding</a:t>
            </a:r>
          </a:p>
        </p:txBody>
      </p:sp>
      <p:sp>
        <p:nvSpPr>
          <p:cNvPr id="6" name="TextBox 5">
            <a:extLst>
              <a:ext uri="{FF2B5EF4-FFF2-40B4-BE49-F238E27FC236}">
                <a16:creationId xmlns:a16="http://schemas.microsoft.com/office/drawing/2014/main" id="{D5195C61-C41A-4158-B1F3-2DFBFAD7661D}"/>
              </a:ext>
            </a:extLst>
          </p:cNvPr>
          <p:cNvSpPr txBox="1"/>
          <p:nvPr/>
        </p:nvSpPr>
        <p:spPr>
          <a:xfrm>
            <a:off x="4275760" y="1745218"/>
            <a:ext cx="6684262" cy="2308324"/>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Cremation vs. burial, crematorium, and burial datasets</a:t>
            </a:r>
          </a:p>
          <a:p>
            <a:pPr marL="285750" indent="-285750">
              <a:buFont typeface="Wingdings" panose="05000000000000000000" pitchFamily="2" charset="2"/>
              <a:buChar char="Ø"/>
            </a:pPr>
            <a:r>
              <a:rPr lang="en-US" sz="2400" dirty="0"/>
              <a:t>Random Forest Regression</a:t>
            </a:r>
          </a:p>
          <a:p>
            <a:pPr marL="285750" indent="-285750">
              <a:buFont typeface="Wingdings" panose="05000000000000000000" pitchFamily="2" charset="2"/>
              <a:buChar char="Ø"/>
            </a:pPr>
            <a:r>
              <a:rPr lang="en-US" sz="2400" dirty="0"/>
              <a:t>Linear Regression</a:t>
            </a:r>
          </a:p>
          <a:p>
            <a:pPr marL="285750" indent="-285750">
              <a:buFont typeface="Wingdings" panose="05000000000000000000" pitchFamily="2" charset="2"/>
              <a:buChar char="Ø"/>
            </a:pPr>
            <a:r>
              <a:rPr lang="en-US" sz="2400" dirty="0"/>
              <a:t>Standard Scaler</a:t>
            </a:r>
          </a:p>
          <a:p>
            <a:pPr marL="285750" indent="-285750">
              <a:buFont typeface="Wingdings" panose="05000000000000000000" pitchFamily="2" charset="2"/>
              <a:buChar char="Ø"/>
            </a:pPr>
            <a:r>
              <a:rPr lang="en-US" sz="2400" dirty="0"/>
              <a:t>Feature Scaling Techniques</a:t>
            </a:r>
          </a:p>
        </p:txBody>
      </p:sp>
    </p:spTree>
    <p:extLst>
      <p:ext uri="{BB962C8B-B14F-4D97-AF65-F5344CB8AC3E}">
        <p14:creationId xmlns:p14="http://schemas.microsoft.com/office/powerpoint/2010/main" val="2640845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A073-A1AF-45A8-92A8-DE62E710090F}"/>
              </a:ext>
            </a:extLst>
          </p:cNvPr>
          <p:cNvSpPr>
            <a:spLocks noGrp="1"/>
          </p:cNvSpPr>
          <p:nvPr>
            <p:ph type="title"/>
          </p:nvPr>
        </p:nvSpPr>
        <p:spPr>
          <a:xfrm>
            <a:off x="600075" y="390361"/>
            <a:ext cx="8278749" cy="747454"/>
          </a:xfrm>
        </p:spPr>
        <p:txBody>
          <a:bodyPr>
            <a:normAutofit/>
          </a:bodyPr>
          <a:lstStyle/>
          <a:p>
            <a:r>
              <a:rPr lang="en-US" sz="2400" dirty="0">
                <a:solidFill>
                  <a:schemeClr val="bg1"/>
                </a:solidFill>
                <a:effectLst>
                  <a:outerShdw blurRad="38100" dist="38100" dir="2700000" algn="tl">
                    <a:srgbClr val="000000">
                      <a:alpha val="43137"/>
                    </a:srgbClr>
                  </a:outerShdw>
                </a:effectLst>
              </a:rPr>
              <a:t>Cremation vs. Burial – Random Forest Regression</a:t>
            </a:r>
          </a:p>
        </p:txBody>
      </p:sp>
      <p:pic>
        <p:nvPicPr>
          <p:cNvPr id="5" name="Content Placeholder 4" descr="Graphical user interface, application&#10;&#10;Description automatically generated">
            <a:extLst>
              <a:ext uri="{FF2B5EF4-FFF2-40B4-BE49-F238E27FC236}">
                <a16:creationId xmlns:a16="http://schemas.microsoft.com/office/drawing/2014/main" id="{10E69CE0-CC91-4009-AADE-D83E31135739}"/>
              </a:ext>
            </a:extLst>
          </p:cNvPr>
          <p:cNvPicPr>
            <a:picLocks noGrp="1" noChangeAspect="1"/>
          </p:cNvPicPr>
          <p:nvPr>
            <p:ph idx="1"/>
          </p:nvPr>
        </p:nvPicPr>
        <p:blipFill>
          <a:blip r:embed="rId2"/>
          <a:stretch>
            <a:fillRect/>
          </a:stretch>
        </p:blipFill>
        <p:spPr>
          <a:xfrm>
            <a:off x="600075" y="1226319"/>
            <a:ext cx="5363323" cy="1171739"/>
          </a:xfrm>
        </p:spPr>
      </p:pic>
      <p:pic>
        <p:nvPicPr>
          <p:cNvPr id="7" name="Picture 6" descr="Table&#10;&#10;Description automatically generated">
            <a:extLst>
              <a:ext uri="{FF2B5EF4-FFF2-40B4-BE49-F238E27FC236}">
                <a16:creationId xmlns:a16="http://schemas.microsoft.com/office/drawing/2014/main" id="{254DA70C-12E3-4D3D-8A04-A3C60F91113A}"/>
              </a:ext>
            </a:extLst>
          </p:cNvPr>
          <p:cNvPicPr>
            <a:picLocks noChangeAspect="1"/>
          </p:cNvPicPr>
          <p:nvPr/>
        </p:nvPicPr>
        <p:blipFill>
          <a:blip r:embed="rId3"/>
          <a:stretch>
            <a:fillRect/>
          </a:stretch>
        </p:blipFill>
        <p:spPr>
          <a:xfrm>
            <a:off x="600075" y="2697807"/>
            <a:ext cx="4515480" cy="1581371"/>
          </a:xfrm>
          <a:prstGeom prst="rect">
            <a:avLst/>
          </a:prstGeom>
        </p:spPr>
      </p:pic>
      <p:pic>
        <p:nvPicPr>
          <p:cNvPr id="9" name="Picture 8" descr="Text&#10;&#10;Description automatically generated">
            <a:extLst>
              <a:ext uri="{FF2B5EF4-FFF2-40B4-BE49-F238E27FC236}">
                <a16:creationId xmlns:a16="http://schemas.microsoft.com/office/drawing/2014/main" id="{785E97C5-5A08-4527-82E8-EEA2E7BA1B45}"/>
              </a:ext>
            </a:extLst>
          </p:cNvPr>
          <p:cNvPicPr>
            <a:picLocks noChangeAspect="1"/>
          </p:cNvPicPr>
          <p:nvPr/>
        </p:nvPicPr>
        <p:blipFill>
          <a:blip r:embed="rId4"/>
          <a:stretch>
            <a:fillRect/>
          </a:stretch>
        </p:blipFill>
        <p:spPr>
          <a:xfrm>
            <a:off x="652483" y="4641321"/>
            <a:ext cx="3677163" cy="885949"/>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AA6C4B0C-D13D-41C5-A935-340D05E1A4C3}"/>
              </a:ext>
            </a:extLst>
          </p:cNvPr>
          <p:cNvPicPr>
            <a:picLocks noChangeAspect="1"/>
          </p:cNvPicPr>
          <p:nvPr/>
        </p:nvPicPr>
        <p:blipFill>
          <a:blip r:embed="rId5"/>
          <a:stretch>
            <a:fillRect/>
          </a:stretch>
        </p:blipFill>
        <p:spPr>
          <a:xfrm>
            <a:off x="6066536" y="1175205"/>
            <a:ext cx="4934639" cy="1066949"/>
          </a:xfrm>
          <a:prstGeom prst="rect">
            <a:avLst/>
          </a:prstGeom>
        </p:spPr>
      </p:pic>
      <p:pic>
        <p:nvPicPr>
          <p:cNvPr id="13" name="Picture 12" descr="Table&#10;&#10;Description automatically generated">
            <a:extLst>
              <a:ext uri="{FF2B5EF4-FFF2-40B4-BE49-F238E27FC236}">
                <a16:creationId xmlns:a16="http://schemas.microsoft.com/office/drawing/2014/main" id="{0D7B459E-F689-4DD7-862D-89C3A5F1DB5F}"/>
              </a:ext>
            </a:extLst>
          </p:cNvPr>
          <p:cNvPicPr>
            <a:picLocks noChangeAspect="1"/>
          </p:cNvPicPr>
          <p:nvPr/>
        </p:nvPicPr>
        <p:blipFill>
          <a:blip r:embed="rId6"/>
          <a:stretch>
            <a:fillRect/>
          </a:stretch>
        </p:blipFill>
        <p:spPr>
          <a:xfrm>
            <a:off x="5199609" y="3110784"/>
            <a:ext cx="2172003" cy="1448002"/>
          </a:xfrm>
          <a:prstGeom prst="rect">
            <a:avLst/>
          </a:prstGeom>
        </p:spPr>
      </p:pic>
      <p:pic>
        <p:nvPicPr>
          <p:cNvPr id="15" name="Picture 14" descr="Table&#10;&#10;Description automatically generated">
            <a:extLst>
              <a:ext uri="{FF2B5EF4-FFF2-40B4-BE49-F238E27FC236}">
                <a16:creationId xmlns:a16="http://schemas.microsoft.com/office/drawing/2014/main" id="{84D25D2F-9416-457F-92BA-33DCA4FAE9C4}"/>
              </a:ext>
            </a:extLst>
          </p:cNvPr>
          <p:cNvPicPr>
            <a:picLocks noChangeAspect="1"/>
          </p:cNvPicPr>
          <p:nvPr/>
        </p:nvPicPr>
        <p:blipFill>
          <a:blip r:embed="rId7"/>
          <a:stretch>
            <a:fillRect/>
          </a:stretch>
        </p:blipFill>
        <p:spPr>
          <a:xfrm>
            <a:off x="4809747" y="4957599"/>
            <a:ext cx="4262660" cy="1448003"/>
          </a:xfrm>
          <a:prstGeom prst="rect">
            <a:avLst/>
          </a:prstGeom>
        </p:spPr>
      </p:pic>
      <p:pic>
        <p:nvPicPr>
          <p:cNvPr id="17" name="Picture 16" descr="Chart, histogram&#10;&#10;Description automatically generated">
            <a:extLst>
              <a:ext uri="{FF2B5EF4-FFF2-40B4-BE49-F238E27FC236}">
                <a16:creationId xmlns:a16="http://schemas.microsoft.com/office/drawing/2014/main" id="{222F3EE4-077C-4772-A9EE-1BD7B6FC0041}"/>
              </a:ext>
            </a:extLst>
          </p:cNvPr>
          <p:cNvPicPr>
            <a:picLocks noChangeAspect="1"/>
          </p:cNvPicPr>
          <p:nvPr/>
        </p:nvPicPr>
        <p:blipFill>
          <a:blip r:embed="rId8"/>
          <a:stretch>
            <a:fillRect/>
          </a:stretch>
        </p:blipFill>
        <p:spPr>
          <a:xfrm>
            <a:off x="7926602" y="2604771"/>
            <a:ext cx="3707083" cy="2531962"/>
          </a:xfrm>
          <a:prstGeom prst="rect">
            <a:avLst/>
          </a:prstGeom>
        </p:spPr>
      </p:pic>
      <p:sp>
        <p:nvSpPr>
          <p:cNvPr id="18" name="Arrow: Down 17">
            <a:extLst>
              <a:ext uri="{FF2B5EF4-FFF2-40B4-BE49-F238E27FC236}">
                <a16:creationId xmlns:a16="http://schemas.microsoft.com/office/drawing/2014/main" id="{DA7BF137-606B-4C7A-8107-C990C6E73784}"/>
              </a:ext>
            </a:extLst>
          </p:cNvPr>
          <p:cNvSpPr/>
          <p:nvPr/>
        </p:nvSpPr>
        <p:spPr>
          <a:xfrm>
            <a:off x="2571258" y="2398058"/>
            <a:ext cx="395877" cy="29974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54D8D9EE-78D7-44BC-8AEC-63DC62D71D7C}"/>
              </a:ext>
            </a:extLst>
          </p:cNvPr>
          <p:cNvSpPr/>
          <p:nvPr/>
        </p:nvSpPr>
        <p:spPr>
          <a:xfrm>
            <a:off x="2355047" y="4310375"/>
            <a:ext cx="438150" cy="29974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9604B16D-A7B8-4D62-BB28-12962FFA632F}"/>
              </a:ext>
            </a:extLst>
          </p:cNvPr>
          <p:cNvSpPr/>
          <p:nvPr/>
        </p:nvSpPr>
        <p:spPr>
          <a:xfrm>
            <a:off x="4329646" y="5131427"/>
            <a:ext cx="410547" cy="352431"/>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D3CB3085-9BD9-491B-A4FA-545A18FD63DA}"/>
              </a:ext>
            </a:extLst>
          </p:cNvPr>
          <p:cNvSpPr/>
          <p:nvPr/>
        </p:nvSpPr>
        <p:spPr>
          <a:xfrm rot="10800000">
            <a:off x="6066537" y="4596176"/>
            <a:ext cx="438150" cy="327690"/>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FD6085AF-B870-44F3-B5B7-93E6AD85F096}"/>
              </a:ext>
            </a:extLst>
          </p:cNvPr>
          <p:cNvSpPr/>
          <p:nvPr/>
        </p:nvSpPr>
        <p:spPr>
          <a:xfrm rot="10800000">
            <a:off x="6095999" y="2398058"/>
            <a:ext cx="408687" cy="712726"/>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BBB3A9F5-5E8E-4F58-8A08-BFB0C8E75AB8}"/>
              </a:ext>
            </a:extLst>
          </p:cNvPr>
          <p:cNvSpPr/>
          <p:nvPr/>
        </p:nvSpPr>
        <p:spPr>
          <a:xfrm>
            <a:off x="9366484" y="2242154"/>
            <a:ext cx="408687" cy="362617"/>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23246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2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2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22" presetClass="entr" presetSubtype="4"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par>
                                <p:cTn id="65" presetID="22" presetClass="entr" presetSubtype="4"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9D6CD28-D147-4DC0-A5FF-335351C7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CDDF69-9963-4CB8-8441-2D6CA2C6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199"/>
            <a:ext cx="11281609" cy="2146164"/>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40" name="Rectangle 39">
            <a:extLst>
              <a:ext uri="{FF2B5EF4-FFF2-40B4-BE49-F238E27FC236}">
                <a16:creationId xmlns:a16="http://schemas.microsoft.com/office/drawing/2014/main" id="{58B53A5F-63B3-4E86-93F7-275390D7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0453"/>
            <a:ext cx="10954512" cy="1819656"/>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4794" y="844481"/>
            <a:ext cx="10058400" cy="1371600"/>
          </a:xfrm>
        </p:spPr>
        <p:txBody>
          <a:bodyPr>
            <a:normAutofit/>
          </a:bodyPr>
          <a:lstStyle/>
          <a:p>
            <a:pPr algn="ctr"/>
            <a:r>
              <a:rPr lang="en-US" dirty="0">
                <a:solidFill>
                  <a:schemeClr val="bg1"/>
                </a:solidFill>
              </a:rPr>
              <a:t>Slideshow Timeline</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3921279181"/>
              </p:ext>
            </p:extLst>
          </p:nvPr>
        </p:nvGraphicFramePr>
        <p:xfrm>
          <a:off x="1473200" y="3060562"/>
          <a:ext cx="9269012" cy="2908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graphicEl>
                                              <a:dgm id="{501D4613-5ADA-4880-9E3C-2EBF4BCCC8E0}"/>
                                            </p:graphicEl>
                                          </p:spTgt>
                                        </p:tgtEl>
                                        <p:attrNameLst>
                                          <p:attrName>style.visibility</p:attrName>
                                        </p:attrNameLst>
                                      </p:cBhvr>
                                      <p:to>
                                        <p:strVal val="visible"/>
                                      </p:to>
                                    </p:set>
                                    <p:animEffect transition="in" filter="fade">
                                      <p:cBhvr>
                                        <p:cTn id="7" dur="1000"/>
                                        <p:tgtEl>
                                          <p:spTgt spid="31">
                                            <p:graphicEl>
                                              <a:dgm id="{501D4613-5ADA-4880-9E3C-2EBF4BCCC8E0}"/>
                                            </p:graphicEl>
                                          </p:spTgt>
                                        </p:tgtEl>
                                      </p:cBhvr>
                                    </p:animEffect>
                                    <p:anim calcmode="lin" valueType="num">
                                      <p:cBhvr>
                                        <p:cTn id="8" dur="1000" fill="hold"/>
                                        <p:tgtEl>
                                          <p:spTgt spid="31">
                                            <p:graphicEl>
                                              <a:dgm id="{501D4613-5ADA-4880-9E3C-2EBF4BCCC8E0}"/>
                                            </p:graphicEl>
                                          </p:spTgt>
                                        </p:tgtEl>
                                        <p:attrNameLst>
                                          <p:attrName>ppt_x</p:attrName>
                                        </p:attrNameLst>
                                      </p:cBhvr>
                                      <p:tavLst>
                                        <p:tav tm="0">
                                          <p:val>
                                            <p:strVal val="#ppt_x"/>
                                          </p:val>
                                        </p:tav>
                                        <p:tav tm="100000">
                                          <p:val>
                                            <p:strVal val="#ppt_x"/>
                                          </p:val>
                                        </p:tav>
                                      </p:tavLst>
                                    </p:anim>
                                    <p:anim calcmode="lin" valueType="num">
                                      <p:cBhvr>
                                        <p:cTn id="9" dur="1000" fill="hold"/>
                                        <p:tgtEl>
                                          <p:spTgt spid="31">
                                            <p:graphicEl>
                                              <a:dgm id="{501D4613-5ADA-4880-9E3C-2EBF4BCCC8E0}"/>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graphicEl>
                                              <a:dgm id="{D1215476-9BB3-4E62-B8D7-4B0EC63FA539}"/>
                                            </p:graphicEl>
                                          </p:spTgt>
                                        </p:tgtEl>
                                        <p:attrNameLst>
                                          <p:attrName>style.visibility</p:attrName>
                                        </p:attrNameLst>
                                      </p:cBhvr>
                                      <p:to>
                                        <p:strVal val="visible"/>
                                      </p:to>
                                    </p:set>
                                    <p:animEffect transition="in" filter="fade">
                                      <p:cBhvr>
                                        <p:cTn id="14" dur="1000"/>
                                        <p:tgtEl>
                                          <p:spTgt spid="31">
                                            <p:graphicEl>
                                              <a:dgm id="{D1215476-9BB3-4E62-B8D7-4B0EC63FA539}"/>
                                            </p:graphicEl>
                                          </p:spTgt>
                                        </p:tgtEl>
                                      </p:cBhvr>
                                    </p:animEffect>
                                    <p:anim calcmode="lin" valueType="num">
                                      <p:cBhvr>
                                        <p:cTn id="15" dur="1000" fill="hold"/>
                                        <p:tgtEl>
                                          <p:spTgt spid="31">
                                            <p:graphicEl>
                                              <a:dgm id="{D1215476-9BB3-4E62-B8D7-4B0EC63FA539}"/>
                                            </p:graphicEl>
                                          </p:spTgt>
                                        </p:tgtEl>
                                        <p:attrNameLst>
                                          <p:attrName>ppt_x</p:attrName>
                                        </p:attrNameLst>
                                      </p:cBhvr>
                                      <p:tavLst>
                                        <p:tav tm="0">
                                          <p:val>
                                            <p:strVal val="#ppt_x"/>
                                          </p:val>
                                        </p:tav>
                                        <p:tav tm="100000">
                                          <p:val>
                                            <p:strVal val="#ppt_x"/>
                                          </p:val>
                                        </p:tav>
                                      </p:tavLst>
                                    </p:anim>
                                    <p:anim calcmode="lin" valueType="num">
                                      <p:cBhvr>
                                        <p:cTn id="16" dur="1000" fill="hold"/>
                                        <p:tgtEl>
                                          <p:spTgt spid="31">
                                            <p:graphicEl>
                                              <a:dgm id="{D1215476-9BB3-4E62-B8D7-4B0EC63FA539}"/>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1">
                                            <p:graphicEl>
                                              <a:dgm id="{C272002A-DAA9-401D-9E11-AF17F548B0D6}"/>
                                            </p:graphicEl>
                                          </p:spTgt>
                                        </p:tgtEl>
                                        <p:attrNameLst>
                                          <p:attrName>style.visibility</p:attrName>
                                        </p:attrNameLst>
                                      </p:cBhvr>
                                      <p:to>
                                        <p:strVal val="visible"/>
                                      </p:to>
                                    </p:set>
                                    <p:animEffect transition="in" filter="fade">
                                      <p:cBhvr>
                                        <p:cTn id="19" dur="1000"/>
                                        <p:tgtEl>
                                          <p:spTgt spid="31">
                                            <p:graphicEl>
                                              <a:dgm id="{C272002A-DAA9-401D-9E11-AF17F548B0D6}"/>
                                            </p:graphicEl>
                                          </p:spTgt>
                                        </p:tgtEl>
                                      </p:cBhvr>
                                    </p:animEffect>
                                    <p:anim calcmode="lin" valueType="num">
                                      <p:cBhvr>
                                        <p:cTn id="20" dur="1000" fill="hold"/>
                                        <p:tgtEl>
                                          <p:spTgt spid="31">
                                            <p:graphicEl>
                                              <a:dgm id="{C272002A-DAA9-401D-9E11-AF17F548B0D6}"/>
                                            </p:graphicEl>
                                          </p:spTgt>
                                        </p:tgtEl>
                                        <p:attrNameLst>
                                          <p:attrName>ppt_x</p:attrName>
                                        </p:attrNameLst>
                                      </p:cBhvr>
                                      <p:tavLst>
                                        <p:tav tm="0">
                                          <p:val>
                                            <p:strVal val="#ppt_x"/>
                                          </p:val>
                                        </p:tav>
                                        <p:tav tm="100000">
                                          <p:val>
                                            <p:strVal val="#ppt_x"/>
                                          </p:val>
                                        </p:tav>
                                      </p:tavLst>
                                    </p:anim>
                                    <p:anim calcmode="lin" valueType="num">
                                      <p:cBhvr>
                                        <p:cTn id="21" dur="1000" fill="hold"/>
                                        <p:tgtEl>
                                          <p:spTgt spid="31">
                                            <p:graphicEl>
                                              <a:dgm id="{C272002A-DAA9-401D-9E11-AF17F548B0D6}"/>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1">
                                            <p:graphicEl>
                                              <a:dgm id="{ECBA4283-C24A-4996-B5F8-5BE346B8E702}"/>
                                            </p:graphicEl>
                                          </p:spTgt>
                                        </p:tgtEl>
                                        <p:attrNameLst>
                                          <p:attrName>style.visibility</p:attrName>
                                        </p:attrNameLst>
                                      </p:cBhvr>
                                      <p:to>
                                        <p:strVal val="visible"/>
                                      </p:to>
                                    </p:set>
                                    <p:animEffect transition="in" filter="fade">
                                      <p:cBhvr>
                                        <p:cTn id="26" dur="1000"/>
                                        <p:tgtEl>
                                          <p:spTgt spid="31">
                                            <p:graphicEl>
                                              <a:dgm id="{ECBA4283-C24A-4996-B5F8-5BE346B8E702}"/>
                                            </p:graphicEl>
                                          </p:spTgt>
                                        </p:tgtEl>
                                      </p:cBhvr>
                                    </p:animEffect>
                                    <p:anim calcmode="lin" valueType="num">
                                      <p:cBhvr>
                                        <p:cTn id="27" dur="1000" fill="hold"/>
                                        <p:tgtEl>
                                          <p:spTgt spid="31">
                                            <p:graphicEl>
                                              <a:dgm id="{ECBA4283-C24A-4996-B5F8-5BE346B8E702}"/>
                                            </p:graphicEl>
                                          </p:spTgt>
                                        </p:tgtEl>
                                        <p:attrNameLst>
                                          <p:attrName>ppt_x</p:attrName>
                                        </p:attrNameLst>
                                      </p:cBhvr>
                                      <p:tavLst>
                                        <p:tav tm="0">
                                          <p:val>
                                            <p:strVal val="#ppt_x"/>
                                          </p:val>
                                        </p:tav>
                                        <p:tav tm="100000">
                                          <p:val>
                                            <p:strVal val="#ppt_x"/>
                                          </p:val>
                                        </p:tav>
                                      </p:tavLst>
                                    </p:anim>
                                    <p:anim calcmode="lin" valueType="num">
                                      <p:cBhvr>
                                        <p:cTn id="28" dur="1000" fill="hold"/>
                                        <p:tgtEl>
                                          <p:spTgt spid="31">
                                            <p:graphicEl>
                                              <a:dgm id="{ECBA4283-C24A-4996-B5F8-5BE346B8E702}"/>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1">
                                            <p:graphicEl>
                                              <a:dgm id="{6C30C339-1B09-44DB-9907-D8302A3D38F8}"/>
                                            </p:graphicEl>
                                          </p:spTgt>
                                        </p:tgtEl>
                                        <p:attrNameLst>
                                          <p:attrName>style.visibility</p:attrName>
                                        </p:attrNameLst>
                                      </p:cBhvr>
                                      <p:to>
                                        <p:strVal val="visible"/>
                                      </p:to>
                                    </p:set>
                                    <p:animEffect transition="in" filter="fade">
                                      <p:cBhvr>
                                        <p:cTn id="31" dur="1000"/>
                                        <p:tgtEl>
                                          <p:spTgt spid="31">
                                            <p:graphicEl>
                                              <a:dgm id="{6C30C339-1B09-44DB-9907-D8302A3D38F8}"/>
                                            </p:graphicEl>
                                          </p:spTgt>
                                        </p:tgtEl>
                                      </p:cBhvr>
                                    </p:animEffect>
                                    <p:anim calcmode="lin" valueType="num">
                                      <p:cBhvr>
                                        <p:cTn id="32" dur="1000" fill="hold"/>
                                        <p:tgtEl>
                                          <p:spTgt spid="31">
                                            <p:graphicEl>
                                              <a:dgm id="{6C30C339-1B09-44DB-9907-D8302A3D38F8}"/>
                                            </p:graphicEl>
                                          </p:spTgt>
                                        </p:tgtEl>
                                        <p:attrNameLst>
                                          <p:attrName>ppt_x</p:attrName>
                                        </p:attrNameLst>
                                      </p:cBhvr>
                                      <p:tavLst>
                                        <p:tav tm="0">
                                          <p:val>
                                            <p:strVal val="#ppt_x"/>
                                          </p:val>
                                        </p:tav>
                                        <p:tav tm="100000">
                                          <p:val>
                                            <p:strVal val="#ppt_x"/>
                                          </p:val>
                                        </p:tav>
                                      </p:tavLst>
                                    </p:anim>
                                    <p:anim calcmode="lin" valueType="num">
                                      <p:cBhvr>
                                        <p:cTn id="33" dur="1000" fill="hold"/>
                                        <p:tgtEl>
                                          <p:spTgt spid="31">
                                            <p:graphicEl>
                                              <a:dgm id="{6C30C339-1B09-44DB-9907-D8302A3D38F8}"/>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1">
                                            <p:graphicEl>
                                              <a:dgm id="{68EA9C8F-E627-4E65-B70D-6557D47C5CA5}"/>
                                            </p:graphicEl>
                                          </p:spTgt>
                                        </p:tgtEl>
                                        <p:attrNameLst>
                                          <p:attrName>style.visibility</p:attrName>
                                        </p:attrNameLst>
                                      </p:cBhvr>
                                      <p:to>
                                        <p:strVal val="visible"/>
                                      </p:to>
                                    </p:set>
                                    <p:animEffect transition="in" filter="fade">
                                      <p:cBhvr>
                                        <p:cTn id="38" dur="1000"/>
                                        <p:tgtEl>
                                          <p:spTgt spid="31">
                                            <p:graphicEl>
                                              <a:dgm id="{68EA9C8F-E627-4E65-B70D-6557D47C5CA5}"/>
                                            </p:graphicEl>
                                          </p:spTgt>
                                        </p:tgtEl>
                                      </p:cBhvr>
                                    </p:animEffect>
                                    <p:anim calcmode="lin" valueType="num">
                                      <p:cBhvr>
                                        <p:cTn id="39" dur="1000" fill="hold"/>
                                        <p:tgtEl>
                                          <p:spTgt spid="31">
                                            <p:graphicEl>
                                              <a:dgm id="{68EA9C8F-E627-4E65-B70D-6557D47C5CA5}"/>
                                            </p:graphicEl>
                                          </p:spTgt>
                                        </p:tgtEl>
                                        <p:attrNameLst>
                                          <p:attrName>ppt_x</p:attrName>
                                        </p:attrNameLst>
                                      </p:cBhvr>
                                      <p:tavLst>
                                        <p:tav tm="0">
                                          <p:val>
                                            <p:strVal val="#ppt_x"/>
                                          </p:val>
                                        </p:tav>
                                        <p:tav tm="100000">
                                          <p:val>
                                            <p:strVal val="#ppt_x"/>
                                          </p:val>
                                        </p:tav>
                                      </p:tavLst>
                                    </p:anim>
                                    <p:anim calcmode="lin" valueType="num">
                                      <p:cBhvr>
                                        <p:cTn id="40" dur="1000" fill="hold"/>
                                        <p:tgtEl>
                                          <p:spTgt spid="31">
                                            <p:graphicEl>
                                              <a:dgm id="{68EA9C8F-E627-4E65-B70D-6557D47C5CA5}"/>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1">
                                            <p:graphicEl>
                                              <a:dgm id="{F15ABC75-75E4-4CC2-B74F-C21FF0B08164}"/>
                                            </p:graphicEl>
                                          </p:spTgt>
                                        </p:tgtEl>
                                        <p:attrNameLst>
                                          <p:attrName>style.visibility</p:attrName>
                                        </p:attrNameLst>
                                      </p:cBhvr>
                                      <p:to>
                                        <p:strVal val="visible"/>
                                      </p:to>
                                    </p:set>
                                    <p:animEffect transition="in" filter="fade">
                                      <p:cBhvr>
                                        <p:cTn id="43" dur="1000"/>
                                        <p:tgtEl>
                                          <p:spTgt spid="31">
                                            <p:graphicEl>
                                              <a:dgm id="{F15ABC75-75E4-4CC2-B74F-C21FF0B08164}"/>
                                            </p:graphicEl>
                                          </p:spTgt>
                                        </p:tgtEl>
                                      </p:cBhvr>
                                    </p:animEffect>
                                    <p:anim calcmode="lin" valueType="num">
                                      <p:cBhvr>
                                        <p:cTn id="44" dur="1000" fill="hold"/>
                                        <p:tgtEl>
                                          <p:spTgt spid="31">
                                            <p:graphicEl>
                                              <a:dgm id="{F15ABC75-75E4-4CC2-B74F-C21FF0B08164}"/>
                                            </p:graphicEl>
                                          </p:spTgt>
                                        </p:tgtEl>
                                        <p:attrNameLst>
                                          <p:attrName>ppt_x</p:attrName>
                                        </p:attrNameLst>
                                      </p:cBhvr>
                                      <p:tavLst>
                                        <p:tav tm="0">
                                          <p:val>
                                            <p:strVal val="#ppt_x"/>
                                          </p:val>
                                        </p:tav>
                                        <p:tav tm="100000">
                                          <p:val>
                                            <p:strVal val="#ppt_x"/>
                                          </p:val>
                                        </p:tav>
                                      </p:tavLst>
                                    </p:anim>
                                    <p:anim calcmode="lin" valueType="num">
                                      <p:cBhvr>
                                        <p:cTn id="45" dur="1000" fill="hold"/>
                                        <p:tgtEl>
                                          <p:spTgt spid="31">
                                            <p:graphicEl>
                                              <a:dgm id="{F15ABC75-75E4-4CC2-B74F-C21FF0B08164}"/>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1">
                                            <p:graphicEl>
                                              <a:dgm id="{C2109FFF-F769-46CA-B37A-6F751170DD23}"/>
                                            </p:graphicEl>
                                          </p:spTgt>
                                        </p:tgtEl>
                                        <p:attrNameLst>
                                          <p:attrName>style.visibility</p:attrName>
                                        </p:attrNameLst>
                                      </p:cBhvr>
                                      <p:to>
                                        <p:strVal val="visible"/>
                                      </p:to>
                                    </p:set>
                                    <p:animEffect transition="in" filter="fade">
                                      <p:cBhvr>
                                        <p:cTn id="50" dur="1000"/>
                                        <p:tgtEl>
                                          <p:spTgt spid="31">
                                            <p:graphicEl>
                                              <a:dgm id="{C2109FFF-F769-46CA-B37A-6F751170DD23}"/>
                                            </p:graphicEl>
                                          </p:spTgt>
                                        </p:tgtEl>
                                      </p:cBhvr>
                                    </p:animEffect>
                                    <p:anim calcmode="lin" valueType="num">
                                      <p:cBhvr>
                                        <p:cTn id="51" dur="1000" fill="hold"/>
                                        <p:tgtEl>
                                          <p:spTgt spid="31">
                                            <p:graphicEl>
                                              <a:dgm id="{C2109FFF-F769-46CA-B37A-6F751170DD23}"/>
                                            </p:graphicEl>
                                          </p:spTgt>
                                        </p:tgtEl>
                                        <p:attrNameLst>
                                          <p:attrName>ppt_x</p:attrName>
                                        </p:attrNameLst>
                                      </p:cBhvr>
                                      <p:tavLst>
                                        <p:tav tm="0">
                                          <p:val>
                                            <p:strVal val="#ppt_x"/>
                                          </p:val>
                                        </p:tav>
                                        <p:tav tm="100000">
                                          <p:val>
                                            <p:strVal val="#ppt_x"/>
                                          </p:val>
                                        </p:tav>
                                      </p:tavLst>
                                    </p:anim>
                                    <p:anim calcmode="lin" valueType="num">
                                      <p:cBhvr>
                                        <p:cTn id="52" dur="1000" fill="hold"/>
                                        <p:tgtEl>
                                          <p:spTgt spid="31">
                                            <p:graphicEl>
                                              <a:dgm id="{C2109FFF-F769-46CA-B37A-6F751170DD23}"/>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1">
                                            <p:graphicEl>
                                              <a:dgm id="{3023247E-74DB-4599-9CD5-8B3F7CDB01CE}"/>
                                            </p:graphicEl>
                                          </p:spTgt>
                                        </p:tgtEl>
                                        <p:attrNameLst>
                                          <p:attrName>style.visibility</p:attrName>
                                        </p:attrNameLst>
                                      </p:cBhvr>
                                      <p:to>
                                        <p:strVal val="visible"/>
                                      </p:to>
                                    </p:set>
                                    <p:animEffect transition="in" filter="fade">
                                      <p:cBhvr>
                                        <p:cTn id="55" dur="1000"/>
                                        <p:tgtEl>
                                          <p:spTgt spid="31">
                                            <p:graphicEl>
                                              <a:dgm id="{3023247E-74DB-4599-9CD5-8B3F7CDB01CE}"/>
                                            </p:graphicEl>
                                          </p:spTgt>
                                        </p:tgtEl>
                                      </p:cBhvr>
                                    </p:animEffect>
                                    <p:anim calcmode="lin" valueType="num">
                                      <p:cBhvr>
                                        <p:cTn id="56" dur="1000" fill="hold"/>
                                        <p:tgtEl>
                                          <p:spTgt spid="31">
                                            <p:graphicEl>
                                              <a:dgm id="{3023247E-74DB-4599-9CD5-8B3F7CDB01CE}"/>
                                            </p:graphicEl>
                                          </p:spTgt>
                                        </p:tgtEl>
                                        <p:attrNameLst>
                                          <p:attrName>ppt_x</p:attrName>
                                        </p:attrNameLst>
                                      </p:cBhvr>
                                      <p:tavLst>
                                        <p:tav tm="0">
                                          <p:val>
                                            <p:strVal val="#ppt_x"/>
                                          </p:val>
                                        </p:tav>
                                        <p:tav tm="100000">
                                          <p:val>
                                            <p:strVal val="#ppt_x"/>
                                          </p:val>
                                        </p:tav>
                                      </p:tavLst>
                                    </p:anim>
                                    <p:anim calcmode="lin" valueType="num">
                                      <p:cBhvr>
                                        <p:cTn id="57" dur="1000" fill="hold"/>
                                        <p:tgtEl>
                                          <p:spTgt spid="31">
                                            <p:graphicEl>
                                              <a:dgm id="{3023247E-74DB-4599-9CD5-8B3F7CDB01CE}"/>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1">
                                            <p:graphicEl>
                                              <a:dgm id="{29D91B58-EEB2-4393-B58D-52996FB4D598}"/>
                                            </p:graphicEl>
                                          </p:spTgt>
                                        </p:tgtEl>
                                        <p:attrNameLst>
                                          <p:attrName>style.visibility</p:attrName>
                                        </p:attrNameLst>
                                      </p:cBhvr>
                                      <p:to>
                                        <p:strVal val="visible"/>
                                      </p:to>
                                    </p:set>
                                    <p:animEffect transition="in" filter="fade">
                                      <p:cBhvr>
                                        <p:cTn id="62" dur="1000"/>
                                        <p:tgtEl>
                                          <p:spTgt spid="31">
                                            <p:graphicEl>
                                              <a:dgm id="{29D91B58-EEB2-4393-B58D-52996FB4D598}"/>
                                            </p:graphicEl>
                                          </p:spTgt>
                                        </p:tgtEl>
                                      </p:cBhvr>
                                    </p:animEffect>
                                    <p:anim calcmode="lin" valueType="num">
                                      <p:cBhvr>
                                        <p:cTn id="63" dur="1000" fill="hold"/>
                                        <p:tgtEl>
                                          <p:spTgt spid="31">
                                            <p:graphicEl>
                                              <a:dgm id="{29D91B58-EEB2-4393-B58D-52996FB4D598}"/>
                                            </p:graphicEl>
                                          </p:spTgt>
                                        </p:tgtEl>
                                        <p:attrNameLst>
                                          <p:attrName>ppt_x</p:attrName>
                                        </p:attrNameLst>
                                      </p:cBhvr>
                                      <p:tavLst>
                                        <p:tav tm="0">
                                          <p:val>
                                            <p:strVal val="#ppt_x"/>
                                          </p:val>
                                        </p:tav>
                                        <p:tav tm="100000">
                                          <p:val>
                                            <p:strVal val="#ppt_x"/>
                                          </p:val>
                                        </p:tav>
                                      </p:tavLst>
                                    </p:anim>
                                    <p:anim calcmode="lin" valueType="num">
                                      <p:cBhvr>
                                        <p:cTn id="64" dur="1000" fill="hold"/>
                                        <p:tgtEl>
                                          <p:spTgt spid="31">
                                            <p:graphicEl>
                                              <a:dgm id="{29D91B58-EEB2-4393-B58D-52996FB4D598}"/>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1">
                                            <p:graphicEl>
                                              <a:dgm id="{8747D57B-7908-4F76-8415-C5DEB50BDC80}"/>
                                            </p:graphicEl>
                                          </p:spTgt>
                                        </p:tgtEl>
                                        <p:attrNameLst>
                                          <p:attrName>style.visibility</p:attrName>
                                        </p:attrNameLst>
                                      </p:cBhvr>
                                      <p:to>
                                        <p:strVal val="visible"/>
                                      </p:to>
                                    </p:set>
                                    <p:animEffect transition="in" filter="fade">
                                      <p:cBhvr>
                                        <p:cTn id="67" dur="1000"/>
                                        <p:tgtEl>
                                          <p:spTgt spid="31">
                                            <p:graphicEl>
                                              <a:dgm id="{8747D57B-7908-4F76-8415-C5DEB50BDC80}"/>
                                            </p:graphicEl>
                                          </p:spTgt>
                                        </p:tgtEl>
                                      </p:cBhvr>
                                    </p:animEffect>
                                    <p:anim calcmode="lin" valueType="num">
                                      <p:cBhvr>
                                        <p:cTn id="68" dur="1000" fill="hold"/>
                                        <p:tgtEl>
                                          <p:spTgt spid="31">
                                            <p:graphicEl>
                                              <a:dgm id="{8747D57B-7908-4F76-8415-C5DEB50BDC80}"/>
                                            </p:graphicEl>
                                          </p:spTgt>
                                        </p:tgtEl>
                                        <p:attrNameLst>
                                          <p:attrName>ppt_x</p:attrName>
                                        </p:attrNameLst>
                                      </p:cBhvr>
                                      <p:tavLst>
                                        <p:tav tm="0">
                                          <p:val>
                                            <p:strVal val="#ppt_x"/>
                                          </p:val>
                                        </p:tav>
                                        <p:tav tm="100000">
                                          <p:val>
                                            <p:strVal val="#ppt_x"/>
                                          </p:val>
                                        </p:tav>
                                      </p:tavLst>
                                    </p:anim>
                                    <p:anim calcmode="lin" valueType="num">
                                      <p:cBhvr>
                                        <p:cTn id="69" dur="1000" fill="hold"/>
                                        <p:tgtEl>
                                          <p:spTgt spid="31">
                                            <p:graphicEl>
                                              <a:dgm id="{8747D57B-7908-4F76-8415-C5DEB50BDC80}"/>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1">
                                            <p:graphicEl>
                                              <a:dgm id="{C566D1DB-AFD4-4BBA-BC61-9E0175F505EF}"/>
                                            </p:graphicEl>
                                          </p:spTgt>
                                        </p:tgtEl>
                                        <p:attrNameLst>
                                          <p:attrName>style.visibility</p:attrName>
                                        </p:attrNameLst>
                                      </p:cBhvr>
                                      <p:to>
                                        <p:strVal val="visible"/>
                                      </p:to>
                                    </p:set>
                                    <p:animEffect transition="in" filter="fade">
                                      <p:cBhvr>
                                        <p:cTn id="74" dur="1000"/>
                                        <p:tgtEl>
                                          <p:spTgt spid="31">
                                            <p:graphicEl>
                                              <a:dgm id="{C566D1DB-AFD4-4BBA-BC61-9E0175F505EF}"/>
                                            </p:graphicEl>
                                          </p:spTgt>
                                        </p:tgtEl>
                                      </p:cBhvr>
                                    </p:animEffect>
                                    <p:anim calcmode="lin" valueType="num">
                                      <p:cBhvr>
                                        <p:cTn id="75" dur="1000" fill="hold"/>
                                        <p:tgtEl>
                                          <p:spTgt spid="31">
                                            <p:graphicEl>
                                              <a:dgm id="{C566D1DB-AFD4-4BBA-BC61-9E0175F505EF}"/>
                                            </p:graphicEl>
                                          </p:spTgt>
                                        </p:tgtEl>
                                        <p:attrNameLst>
                                          <p:attrName>ppt_x</p:attrName>
                                        </p:attrNameLst>
                                      </p:cBhvr>
                                      <p:tavLst>
                                        <p:tav tm="0">
                                          <p:val>
                                            <p:strVal val="#ppt_x"/>
                                          </p:val>
                                        </p:tav>
                                        <p:tav tm="100000">
                                          <p:val>
                                            <p:strVal val="#ppt_x"/>
                                          </p:val>
                                        </p:tav>
                                      </p:tavLst>
                                    </p:anim>
                                    <p:anim calcmode="lin" valueType="num">
                                      <p:cBhvr>
                                        <p:cTn id="76" dur="1000" fill="hold"/>
                                        <p:tgtEl>
                                          <p:spTgt spid="31">
                                            <p:graphicEl>
                                              <a:dgm id="{C566D1DB-AFD4-4BBA-BC61-9E0175F505EF}"/>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1">
                                            <p:graphicEl>
                                              <a:dgm id="{84E228F6-AA48-436B-BBBC-B793004436ED}"/>
                                            </p:graphicEl>
                                          </p:spTgt>
                                        </p:tgtEl>
                                        <p:attrNameLst>
                                          <p:attrName>style.visibility</p:attrName>
                                        </p:attrNameLst>
                                      </p:cBhvr>
                                      <p:to>
                                        <p:strVal val="visible"/>
                                      </p:to>
                                    </p:set>
                                    <p:animEffect transition="in" filter="fade">
                                      <p:cBhvr>
                                        <p:cTn id="79" dur="1000"/>
                                        <p:tgtEl>
                                          <p:spTgt spid="31">
                                            <p:graphicEl>
                                              <a:dgm id="{84E228F6-AA48-436B-BBBC-B793004436ED}"/>
                                            </p:graphicEl>
                                          </p:spTgt>
                                        </p:tgtEl>
                                      </p:cBhvr>
                                    </p:animEffect>
                                    <p:anim calcmode="lin" valueType="num">
                                      <p:cBhvr>
                                        <p:cTn id="80" dur="1000" fill="hold"/>
                                        <p:tgtEl>
                                          <p:spTgt spid="31">
                                            <p:graphicEl>
                                              <a:dgm id="{84E228F6-AA48-436B-BBBC-B793004436ED}"/>
                                            </p:graphicEl>
                                          </p:spTgt>
                                        </p:tgtEl>
                                        <p:attrNameLst>
                                          <p:attrName>ppt_x</p:attrName>
                                        </p:attrNameLst>
                                      </p:cBhvr>
                                      <p:tavLst>
                                        <p:tav tm="0">
                                          <p:val>
                                            <p:strVal val="#ppt_x"/>
                                          </p:val>
                                        </p:tav>
                                        <p:tav tm="100000">
                                          <p:val>
                                            <p:strVal val="#ppt_x"/>
                                          </p:val>
                                        </p:tav>
                                      </p:tavLst>
                                    </p:anim>
                                    <p:anim calcmode="lin" valueType="num">
                                      <p:cBhvr>
                                        <p:cTn id="81" dur="1000" fill="hold"/>
                                        <p:tgtEl>
                                          <p:spTgt spid="31">
                                            <p:graphicEl>
                                              <a:dgm id="{84E228F6-AA48-436B-BBBC-B793004436ED}"/>
                                            </p:graphic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1">
                                            <p:graphicEl>
                                              <a:dgm id="{BE54CC7F-BB77-480F-A46F-59AC49CDF24F}"/>
                                            </p:graphicEl>
                                          </p:spTgt>
                                        </p:tgtEl>
                                        <p:attrNameLst>
                                          <p:attrName>style.visibility</p:attrName>
                                        </p:attrNameLst>
                                      </p:cBhvr>
                                      <p:to>
                                        <p:strVal val="visible"/>
                                      </p:to>
                                    </p:set>
                                    <p:animEffect transition="in" filter="fade">
                                      <p:cBhvr>
                                        <p:cTn id="86" dur="1000"/>
                                        <p:tgtEl>
                                          <p:spTgt spid="31">
                                            <p:graphicEl>
                                              <a:dgm id="{BE54CC7F-BB77-480F-A46F-59AC49CDF24F}"/>
                                            </p:graphicEl>
                                          </p:spTgt>
                                        </p:tgtEl>
                                      </p:cBhvr>
                                    </p:animEffect>
                                    <p:anim calcmode="lin" valueType="num">
                                      <p:cBhvr>
                                        <p:cTn id="87" dur="1000" fill="hold"/>
                                        <p:tgtEl>
                                          <p:spTgt spid="31">
                                            <p:graphicEl>
                                              <a:dgm id="{BE54CC7F-BB77-480F-A46F-59AC49CDF24F}"/>
                                            </p:graphicEl>
                                          </p:spTgt>
                                        </p:tgtEl>
                                        <p:attrNameLst>
                                          <p:attrName>ppt_x</p:attrName>
                                        </p:attrNameLst>
                                      </p:cBhvr>
                                      <p:tavLst>
                                        <p:tav tm="0">
                                          <p:val>
                                            <p:strVal val="#ppt_x"/>
                                          </p:val>
                                        </p:tav>
                                        <p:tav tm="100000">
                                          <p:val>
                                            <p:strVal val="#ppt_x"/>
                                          </p:val>
                                        </p:tav>
                                      </p:tavLst>
                                    </p:anim>
                                    <p:anim calcmode="lin" valueType="num">
                                      <p:cBhvr>
                                        <p:cTn id="88" dur="1000" fill="hold"/>
                                        <p:tgtEl>
                                          <p:spTgt spid="31">
                                            <p:graphicEl>
                                              <a:dgm id="{BE54CC7F-BB77-480F-A46F-59AC49CDF24F}"/>
                                            </p:graphic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31">
                                            <p:graphicEl>
                                              <a:dgm id="{967D5A5D-CD5D-4C89-99F3-33EC4C9F1AAE}"/>
                                            </p:graphicEl>
                                          </p:spTgt>
                                        </p:tgtEl>
                                        <p:attrNameLst>
                                          <p:attrName>style.visibility</p:attrName>
                                        </p:attrNameLst>
                                      </p:cBhvr>
                                      <p:to>
                                        <p:strVal val="visible"/>
                                      </p:to>
                                    </p:set>
                                    <p:animEffect transition="in" filter="fade">
                                      <p:cBhvr>
                                        <p:cTn id="91" dur="1000"/>
                                        <p:tgtEl>
                                          <p:spTgt spid="31">
                                            <p:graphicEl>
                                              <a:dgm id="{967D5A5D-CD5D-4C89-99F3-33EC4C9F1AAE}"/>
                                            </p:graphicEl>
                                          </p:spTgt>
                                        </p:tgtEl>
                                      </p:cBhvr>
                                    </p:animEffect>
                                    <p:anim calcmode="lin" valueType="num">
                                      <p:cBhvr>
                                        <p:cTn id="92" dur="1000" fill="hold"/>
                                        <p:tgtEl>
                                          <p:spTgt spid="31">
                                            <p:graphicEl>
                                              <a:dgm id="{967D5A5D-CD5D-4C89-99F3-33EC4C9F1AAE}"/>
                                            </p:graphicEl>
                                          </p:spTgt>
                                        </p:tgtEl>
                                        <p:attrNameLst>
                                          <p:attrName>ppt_x</p:attrName>
                                        </p:attrNameLst>
                                      </p:cBhvr>
                                      <p:tavLst>
                                        <p:tav tm="0">
                                          <p:val>
                                            <p:strVal val="#ppt_x"/>
                                          </p:val>
                                        </p:tav>
                                        <p:tav tm="100000">
                                          <p:val>
                                            <p:strVal val="#ppt_x"/>
                                          </p:val>
                                        </p:tav>
                                      </p:tavLst>
                                    </p:anim>
                                    <p:anim calcmode="lin" valueType="num">
                                      <p:cBhvr>
                                        <p:cTn id="93" dur="1000" fill="hold"/>
                                        <p:tgtEl>
                                          <p:spTgt spid="31">
                                            <p:graphicEl>
                                              <a:dgm id="{967D5A5D-CD5D-4C89-99F3-33EC4C9F1AAE}"/>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E79E9-CD75-47CA-9CD0-FDF02431274F}"/>
              </a:ext>
            </a:extLst>
          </p:cNvPr>
          <p:cNvSpPr>
            <a:spLocks noGrp="1"/>
          </p:cNvSpPr>
          <p:nvPr>
            <p:ph type="title"/>
          </p:nvPr>
        </p:nvSpPr>
        <p:spPr>
          <a:xfrm>
            <a:off x="5508093" y="538944"/>
            <a:ext cx="6029483" cy="2073395"/>
          </a:xfrm>
        </p:spPr>
        <p:txBody>
          <a:bodyPr>
            <a:normAutofit/>
          </a:bodyPr>
          <a:lstStyle/>
          <a:p>
            <a:r>
              <a:rPr lang="en-US" sz="2800" dirty="0">
                <a:solidFill>
                  <a:schemeClr val="bg1"/>
                </a:solidFill>
                <a:effectLst>
                  <a:outerShdw blurRad="38100" dist="38100" dir="2700000" algn="tl">
                    <a:srgbClr val="000000">
                      <a:alpha val="43137"/>
                    </a:srgbClr>
                  </a:outerShdw>
                </a:effectLst>
              </a:rPr>
              <a:t>Cremation vs. Burial – Standard Scaler and Linear Regression</a:t>
            </a:r>
          </a:p>
        </p:txBody>
      </p:sp>
      <p:pic>
        <p:nvPicPr>
          <p:cNvPr id="5" name="Content Placeholder 4" descr="Table&#10;&#10;Description automatically generated">
            <a:extLst>
              <a:ext uri="{FF2B5EF4-FFF2-40B4-BE49-F238E27FC236}">
                <a16:creationId xmlns:a16="http://schemas.microsoft.com/office/drawing/2014/main" id="{78A691E9-B08C-4215-B238-D2B824CE368A}"/>
              </a:ext>
            </a:extLst>
          </p:cNvPr>
          <p:cNvPicPr>
            <a:picLocks noGrp="1" noChangeAspect="1"/>
          </p:cNvPicPr>
          <p:nvPr>
            <p:ph idx="1"/>
          </p:nvPr>
        </p:nvPicPr>
        <p:blipFill>
          <a:blip r:embed="rId2"/>
          <a:stretch>
            <a:fillRect/>
          </a:stretch>
        </p:blipFill>
        <p:spPr>
          <a:xfrm>
            <a:off x="816578" y="941653"/>
            <a:ext cx="3935046" cy="1538802"/>
          </a:xfrm>
        </p:spPr>
      </p:pic>
      <p:pic>
        <p:nvPicPr>
          <p:cNvPr id="7" name="Picture 6" descr="Table&#10;&#10;Description automatically generated">
            <a:extLst>
              <a:ext uri="{FF2B5EF4-FFF2-40B4-BE49-F238E27FC236}">
                <a16:creationId xmlns:a16="http://schemas.microsoft.com/office/drawing/2014/main" id="{47E463D8-B521-44AC-97DD-170688908178}"/>
              </a:ext>
            </a:extLst>
          </p:cNvPr>
          <p:cNvPicPr>
            <a:picLocks noChangeAspect="1"/>
          </p:cNvPicPr>
          <p:nvPr/>
        </p:nvPicPr>
        <p:blipFill>
          <a:blip r:embed="rId3"/>
          <a:stretch>
            <a:fillRect/>
          </a:stretch>
        </p:blipFill>
        <p:spPr>
          <a:xfrm>
            <a:off x="566334" y="3143248"/>
            <a:ext cx="5763429" cy="2972215"/>
          </a:xfrm>
          <a:prstGeom prst="rect">
            <a:avLst/>
          </a:prstGeom>
        </p:spPr>
      </p:pic>
      <p:pic>
        <p:nvPicPr>
          <p:cNvPr id="9" name="Picture 8" descr="Chart, histogram&#10;&#10;Description automatically generated">
            <a:extLst>
              <a:ext uri="{FF2B5EF4-FFF2-40B4-BE49-F238E27FC236}">
                <a16:creationId xmlns:a16="http://schemas.microsoft.com/office/drawing/2014/main" id="{C4391C20-2FB8-4586-AD3F-CFFCFB643DB0}"/>
              </a:ext>
            </a:extLst>
          </p:cNvPr>
          <p:cNvPicPr>
            <a:picLocks noChangeAspect="1"/>
          </p:cNvPicPr>
          <p:nvPr/>
        </p:nvPicPr>
        <p:blipFill>
          <a:blip r:embed="rId4"/>
          <a:stretch>
            <a:fillRect/>
          </a:stretch>
        </p:blipFill>
        <p:spPr>
          <a:xfrm>
            <a:off x="6947877" y="3015048"/>
            <a:ext cx="4677789" cy="2972214"/>
          </a:xfrm>
          <a:prstGeom prst="rect">
            <a:avLst/>
          </a:prstGeom>
        </p:spPr>
      </p:pic>
      <p:sp>
        <p:nvSpPr>
          <p:cNvPr id="10" name="Arrow: Down 9">
            <a:extLst>
              <a:ext uri="{FF2B5EF4-FFF2-40B4-BE49-F238E27FC236}">
                <a16:creationId xmlns:a16="http://schemas.microsoft.com/office/drawing/2014/main" id="{E634502B-3275-4C0F-96DA-C35D84C5F472}"/>
              </a:ext>
            </a:extLst>
          </p:cNvPr>
          <p:cNvSpPr/>
          <p:nvPr/>
        </p:nvSpPr>
        <p:spPr>
          <a:xfrm>
            <a:off x="2547096" y="2559175"/>
            <a:ext cx="474010" cy="505352"/>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03F9874-3EDE-4057-BD61-D036D9C6A5C7}"/>
              </a:ext>
            </a:extLst>
          </p:cNvPr>
          <p:cNvSpPr/>
          <p:nvPr/>
        </p:nvSpPr>
        <p:spPr>
          <a:xfrm>
            <a:off x="6365737" y="4245661"/>
            <a:ext cx="546165" cy="510988"/>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669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E95B-3378-4D47-9ACD-D7CBCBF93EFD}"/>
              </a:ext>
            </a:extLst>
          </p:cNvPr>
          <p:cNvSpPr>
            <a:spLocks noGrp="1"/>
          </p:cNvSpPr>
          <p:nvPr>
            <p:ph type="title"/>
          </p:nvPr>
        </p:nvSpPr>
        <p:spPr>
          <a:xfrm>
            <a:off x="861638" y="600426"/>
            <a:ext cx="5934635" cy="792301"/>
          </a:xfrm>
        </p:spPr>
        <p:txBody>
          <a:bodyPr>
            <a:normAutofit fontScale="90000"/>
          </a:bodyPr>
          <a:lstStyle/>
          <a:p>
            <a:r>
              <a:rPr lang="en-US" sz="2800" dirty="0">
                <a:solidFill>
                  <a:schemeClr val="bg1"/>
                </a:solidFill>
                <a:effectLst>
                  <a:outerShdw blurRad="38100" dist="38100" dir="2700000" algn="tl">
                    <a:srgbClr val="000000">
                      <a:alpha val="43137"/>
                    </a:srgbClr>
                  </a:outerShdw>
                </a:effectLst>
              </a:rPr>
              <a:t>Crematorium – Random Forest Regression</a:t>
            </a:r>
          </a:p>
        </p:txBody>
      </p:sp>
      <p:pic>
        <p:nvPicPr>
          <p:cNvPr id="5" name="Content Placeholder 4" descr="Calendar&#10;&#10;Description automatically generated">
            <a:extLst>
              <a:ext uri="{FF2B5EF4-FFF2-40B4-BE49-F238E27FC236}">
                <a16:creationId xmlns:a16="http://schemas.microsoft.com/office/drawing/2014/main" id="{B7E2716B-5F80-4DBD-911B-21C8DAD64615}"/>
              </a:ext>
            </a:extLst>
          </p:cNvPr>
          <p:cNvPicPr>
            <a:picLocks noGrp="1" noChangeAspect="1"/>
          </p:cNvPicPr>
          <p:nvPr>
            <p:ph idx="1"/>
          </p:nvPr>
        </p:nvPicPr>
        <p:blipFill>
          <a:blip r:embed="rId2"/>
          <a:stretch>
            <a:fillRect/>
          </a:stretch>
        </p:blipFill>
        <p:spPr>
          <a:xfrm>
            <a:off x="861638" y="1528809"/>
            <a:ext cx="5363323" cy="2172003"/>
          </a:xfrm>
        </p:spPr>
      </p:pic>
      <p:pic>
        <p:nvPicPr>
          <p:cNvPr id="7" name="Picture 6" descr="Graphical user interface, text&#10;&#10;Description automatically generated">
            <a:extLst>
              <a:ext uri="{FF2B5EF4-FFF2-40B4-BE49-F238E27FC236}">
                <a16:creationId xmlns:a16="http://schemas.microsoft.com/office/drawing/2014/main" id="{A38AD2C8-1142-4455-952A-63BFEACEE8A6}"/>
              </a:ext>
            </a:extLst>
          </p:cNvPr>
          <p:cNvPicPr>
            <a:picLocks noChangeAspect="1"/>
          </p:cNvPicPr>
          <p:nvPr/>
        </p:nvPicPr>
        <p:blipFill>
          <a:blip r:embed="rId3"/>
          <a:stretch>
            <a:fillRect/>
          </a:stretch>
        </p:blipFill>
        <p:spPr>
          <a:xfrm>
            <a:off x="2878654" y="4414902"/>
            <a:ext cx="6434691" cy="2000529"/>
          </a:xfrm>
          <a:prstGeom prst="rect">
            <a:avLst/>
          </a:prstGeom>
        </p:spPr>
      </p:pic>
      <p:pic>
        <p:nvPicPr>
          <p:cNvPr id="9" name="Picture 8" descr="Chart, histogram&#10;&#10;Description automatically generated">
            <a:extLst>
              <a:ext uri="{FF2B5EF4-FFF2-40B4-BE49-F238E27FC236}">
                <a16:creationId xmlns:a16="http://schemas.microsoft.com/office/drawing/2014/main" id="{92186C81-6A35-4BE4-9AD8-3733B05FA4DE}"/>
              </a:ext>
            </a:extLst>
          </p:cNvPr>
          <p:cNvPicPr>
            <a:picLocks noChangeAspect="1"/>
          </p:cNvPicPr>
          <p:nvPr/>
        </p:nvPicPr>
        <p:blipFill>
          <a:blip r:embed="rId4"/>
          <a:stretch>
            <a:fillRect/>
          </a:stretch>
        </p:blipFill>
        <p:spPr>
          <a:xfrm>
            <a:off x="7181405" y="881133"/>
            <a:ext cx="4148957" cy="2819679"/>
          </a:xfrm>
          <a:prstGeom prst="rect">
            <a:avLst/>
          </a:prstGeom>
        </p:spPr>
      </p:pic>
      <p:sp>
        <p:nvSpPr>
          <p:cNvPr id="12" name="Arrow: Down 11">
            <a:extLst>
              <a:ext uri="{FF2B5EF4-FFF2-40B4-BE49-F238E27FC236}">
                <a16:creationId xmlns:a16="http://schemas.microsoft.com/office/drawing/2014/main" id="{53B887CD-DBFE-48D2-8BE9-D03F1F0C27E6}"/>
              </a:ext>
            </a:extLst>
          </p:cNvPr>
          <p:cNvSpPr/>
          <p:nvPr/>
        </p:nvSpPr>
        <p:spPr>
          <a:xfrm>
            <a:off x="3666566" y="3772098"/>
            <a:ext cx="609600" cy="642803"/>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1FEA45AA-E756-4804-8769-5665B7FA91FB}"/>
              </a:ext>
            </a:extLst>
          </p:cNvPr>
          <p:cNvSpPr/>
          <p:nvPr/>
        </p:nvSpPr>
        <p:spPr>
          <a:xfrm rot="10800000">
            <a:off x="8798682" y="3758652"/>
            <a:ext cx="595345" cy="620176"/>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0138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AA927C3B-99B6-4CC8-9B17-E037F8499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6350" cap="sq" cmpd="sng" algn="ctr">
            <a:noFill/>
            <a:prstDash val="solid"/>
            <a:miter lim="800000"/>
          </a:ln>
          <a:effectLst/>
        </p:spPr>
      </p:sp>
      <p:sp>
        <p:nvSpPr>
          <p:cNvPr id="23" name="Rectangle 22">
            <a:extLst>
              <a:ext uri="{FF2B5EF4-FFF2-40B4-BE49-F238E27FC236}">
                <a16:creationId xmlns:a16="http://schemas.microsoft.com/office/drawing/2014/main" id="{1C1D606D-4DA3-4806-8F40-02982F4AD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42" y="643464"/>
            <a:ext cx="10905291" cy="5571072"/>
          </a:xfrm>
          <a:prstGeom prst="rect">
            <a:avLst/>
          </a:prstGeom>
          <a:solidFill>
            <a:srgbClr val="FFFFFF"/>
          </a:solidFill>
          <a:ln w="9525" cap="flat" cmpd="sng" algn="ctr">
            <a:noFill/>
            <a:prstDash val="solid"/>
          </a:ln>
          <a:effectLst>
            <a:softEdge rad="0"/>
          </a:effectLst>
        </p:spPr>
      </p:sp>
      <p:sp useBgFill="1">
        <p:nvSpPr>
          <p:cNvPr id="25" name="Rectangle 24">
            <a:extLst>
              <a:ext uri="{FF2B5EF4-FFF2-40B4-BE49-F238E27FC236}">
                <a16:creationId xmlns:a16="http://schemas.microsoft.com/office/drawing/2014/main" id="{CD7A4F52-D451-483C-8243-5B0F83B91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680" y="809244"/>
            <a:ext cx="10579608" cy="5239512"/>
          </a:xfrm>
          <a:prstGeom prst="rect">
            <a:avLst/>
          </a:prstGeom>
          <a:ln w="6350" cap="sq" cmpd="sng" algn="ctr">
            <a:noFill/>
            <a:prstDash val="solid"/>
            <a:miter lim="800000"/>
          </a:ln>
          <a:effectLst/>
        </p:spPr>
      </p:sp>
      <p:sp>
        <p:nvSpPr>
          <p:cNvPr id="2" name="Title 1">
            <a:extLst>
              <a:ext uri="{FF2B5EF4-FFF2-40B4-BE49-F238E27FC236}">
                <a16:creationId xmlns:a16="http://schemas.microsoft.com/office/drawing/2014/main" id="{FEBE7AEA-8714-455A-858C-A8A46413379F}"/>
              </a:ext>
            </a:extLst>
          </p:cNvPr>
          <p:cNvSpPr>
            <a:spLocks noGrp="1"/>
          </p:cNvSpPr>
          <p:nvPr>
            <p:ph type="title"/>
          </p:nvPr>
        </p:nvSpPr>
        <p:spPr>
          <a:xfrm>
            <a:off x="1591267" y="1101950"/>
            <a:ext cx="6538605" cy="1912019"/>
          </a:xfrm>
        </p:spPr>
        <p:txBody>
          <a:bodyPr vert="horz" lIns="91440" tIns="45720" rIns="91440" bIns="45720" rtlCol="0" anchor="ctr">
            <a:normAutofit/>
          </a:bodyPr>
          <a:lstStyle/>
          <a:p>
            <a:pPr>
              <a:lnSpc>
                <a:spcPct val="83000"/>
              </a:lnSpc>
            </a:pPr>
            <a:r>
              <a:rPr lang="en-US" sz="3600" cap="all" spc="-100" dirty="0">
                <a:solidFill>
                  <a:schemeClr val="tx1"/>
                </a:solidFill>
              </a:rPr>
              <a:t>Crematorium – Feature Scaling</a:t>
            </a:r>
          </a:p>
        </p:txBody>
      </p:sp>
      <p:cxnSp>
        <p:nvCxnSpPr>
          <p:cNvPr id="27" name="Straight Connector 26">
            <a:extLst>
              <a:ext uri="{FF2B5EF4-FFF2-40B4-BE49-F238E27FC236}">
                <a16:creationId xmlns:a16="http://schemas.microsoft.com/office/drawing/2014/main" id="{23413C9D-32A8-4475-92E1-327E029906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CC0DBD-6F5D-4C1D-B776-2E02C2686107}"/>
              </a:ext>
            </a:extLst>
          </p:cNvPr>
          <p:cNvSpPr txBox="1"/>
          <p:nvPr/>
        </p:nvSpPr>
        <p:spPr>
          <a:xfrm>
            <a:off x="1903445" y="2705878"/>
            <a:ext cx="5352363" cy="1200329"/>
          </a:xfrm>
          <a:prstGeom prst="rect">
            <a:avLst/>
          </a:prstGeom>
          <a:noFill/>
        </p:spPr>
        <p:txBody>
          <a:bodyPr wrap="none" rtlCol="0">
            <a:spAutoFit/>
          </a:bodyPr>
          <a:lstStyle/>
          <a:p>
            <a:pPr marL="285750" indent="-285750">
              <a:buFont typeface="Wingdings" panose="05000000000000000000" pitchFamily="2" charset="2"/>
              <a:buChar char="Ø"/>
            </a:pPr>
            <a:r>
              <a:rPr lang="en-US" dirty="0"/>
              <a:t>Min-max scaler</a:t>
            </a:r>
          </a:p>
          <a:p>
            <a:pPr marL="285750" indent="-285750">
              <a:buFont typeface="Wingdings" panose="05000000000000000000" pitchFamily="2" charset="2"/>
              <a:buChar char="Ø"/>
            </a:pPr>
            <a:r>
              <a:rPr lang="en-US" dirty="0"/>
              <a:t>Z-score normalized values with </a:t>
            </a:r>
            <a:r>
              <a:rPr lang="en-US" dirty="0" err="1"/>
              <a:t>StandardScaler</a:t>
            </a:r>
            <a:endParaRPr lang="en-US" dirty="0"/>
          </a:p>
          <a:p>
            <a:pPr marL="285750" indent="-285750">
              <a:buFont typeface="Wingdings" panose="05000000000000000000" pitchFamily="2" charset="2"/>
              <a:buChar char="Ø"/>
            </a:pPr>
            <a:r>
              <a:rPr lang="en-US" dirty="0"/>
              <a:t>Mean subtracted normalization (standardized)</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065717012"/>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5B8C3-3423-4D60-B638-9EAEF640CEC2}"/>
              </a:ext>
            </a:extLst>
          </p:cNvPr>
          <p:cNvSpPr>
            <a:spLocks noGrp="1"/>
          </p:cNvSpPr>
          <p:nvPr>
            <p:ph type="title"/>
          </p:nvPr>
        </p:nvSpPr>
        <p:spPr>
          <a:xfrm>
            <a:off x="1198776" y="165069"/>
            <a:ext cx="9458325" cy="1151093"/>
          </a:xfrm>
        </p:spPr>
        <p:txBody>
          <a:bodyPr>
            <a:normAutofit/>
          </a:bodyPr>
          <a:lstStyle/>
          <a:p>
            <a:r>
              <a:rPr lang="en-US" sz="2400" dirty="0">
                <a:solidFill>
                  <a:schemeClr val="bg1"/>
                </a:solidFill>
                <a:effectLst>
                  <a:outerShdw blurRad="38100" dist="38100" dir="2700000" algn="tl">
                    <a:srgbClr val="000000">
                      <a:alpha val="43137"/>
                    </a:srgbClr>
                  </a:outerShdw>
                </a:effectLst>
              </a:rPr>
              <a:t>Z-score, Min-max, and mean subtracted standardized features </a:t>
            </a:r>
            <a:r>
              <a:rPr lang="en-US" sz="2400" u="sng" dirty="0">
                <a:solidFill>
                  <a:schemeClr val="bg1"/>
                </a:solidFill>
                <a:effectLst>
                  <a:outerShdw blurRad="38100" dist="38100" dir="2700000" algn="tl">
                    <a:srgbClr val="000000">
                      <a:alpha val="43137"/>
                    </a:srgbClr>
                  </a:outerShdw>
                </a:effectLst>
              </a:rPr>
              <a:t>at 0</a:t>
            </a:r>
          </a:p>
        </p:txBody>
      </p:sp>
      <p:pic>
        <p:nvPicPr>
          <p:cNvPr id="5" name="Content Placeholder 4" descr="Chart, line chart&#10;&#10;Description automatically generated">
            <a:extLst>
              <a:ext uri="{FF2B5EF4-FFF2-40B4-BE49-F238E27FC236}">
                <a16:creationId xmlns:a16="http://schemas.microsoft.com/office/drawing/2014/main" id="{F5BC4A38-3446-4C4F-8685-7EE9846A4072}"/>
              </a:ext>
            </a:extLst>
          </p:cNvPr>
          <p:cNvPicPr>
            <a:picLocks noGrp="1" noChangeAspect="1"/>
          </p:cNvPicPr>
          <p:nvPr>
            <p:ph idx="1"/>
          </p:nvPr>
        </p:nvPicPr>
        <p:blipFill>
          <a:blip r:embed="rId2"/>
          <a:stretch>
            <a:fillRect/>
          </a:stretch>
        </p:blipFill>
        <p:spPr>
          <a:xfrm>
            <a:off x="718714" y="2829844"/>
            <a:ext cx="2839620" cy="1790195"/>
          </a:xfrm>
        </p:spPr>
      </p:pic>
      <p:pic>
        <p:nvPicPr>
          <p:cNvPr id="7" name="Picture 6" descr="Chart&#10;&#10;Description automatically generated">
            <a:extLst>
              <a:ext uri="{FF2B5EF4-FFF2-40B4-BE49-F238E27FC236}">
                <a16:creationId xmlns:a16="http://schemas.microsoft.com/office/drawing/2014/main" id="{8B8F9191-9721-4EFF-9450-7CDDA8FA2CFA}"/>
              </a:ext>
            </a:extLst>
          </p:cNvPr>
          <p:cNvPicPr>
            <a:picLocks noChangeAspect="1"/>
          </p:cNvPicPr>
          <p:nvPr/>
        </p:nvPicPr>
        <p:blipFill>
          <a:blip r:embed="rId3"/>
          <a:stretch>
            <a:fillRect/>
          </a:stretch>
        </p:blipFill>
        <p:spPr>
          <a:xfrm>
            <a:off x="607800" y="4659815"/>
            <a:ext cx="3136084" cy="1765777"/>
          </a:xfrm>
          <a:prstGeom prst="rect">
            <a:avLst/>
          </a:prstGeom>
        </p:spPr>
      </p:pic>
      <p:pic>
        <p:nvPicPr>
          <p:cNvPr id="9" name="Picture 8" descr="Chart, line chart&#10;&#10;Description automatically generated">
            <a:extLst>
              <a:ext uri="{FF2B5EF4-FFF2-40B4-BE49-F238E27FC236}">
                <a16:creationId xmlns:a16="http://schemas.microsoft.com/office/drawing/2014/main" id="{9EE4D25C-EFE0-48E8-B96C-2FED52F07C3F}"/>
              </a:ext>
            </a:extLst>
          </p:cNvPr>
          <p:cNvPicPr>
            <a:picLocks noChangeAspect="1"/>
          </p:cNvPicPr>
          <p:nvPr/>
        </p:nvPicPr>
        <p:blipFill>
          <a:blip r:embed="rId4"/>
          <a:stretch>
            <a:fillRect/>
          </a:stretch>
        </p:blipFill>
        <p:spPr>
          <a:xfrm>
            <a:off x="4625089" y="1022122"/>
            <a:ext cx="3130604" cy="1791683"/>
          </a:xfrm>
          <a:prstGeom prst="rect">
            <a:avLst/>
          </a:prstGeom>
        </p:spPr>
      </p:pic>
      <p:pic>
        <p:nvPicPr>
          <p:cNvPr id="11" name="Picture 10" descr="Chart, line chart, scatter chart&#10;&#10;Description automatically generated">
            <a:extLst>
              <a:ext uri="{FF2B5EF4-FFF2-40B4-BE49-F238E27FC236}">
                <a16:creationId xmlns:a16="http://schemas.microsoft.com/office/drawing/2014/main" id="{5998C213-2D4E-4D90-A1B0-ACAF9FC0392E}"/>
              </a:ext>
            </a:extLst>
          </p:cNvPr>
          <p:cNvPicPr>
            <a:picLocks noChangeAspect="1"/>
          </p:cNvPicPr>
          <p:nvPr/>
        </p:nvPicPr>
        <p:blipFill>
          <a:blip r:embed="rId5"/>
          <a:stretch>
            <a:fillRect/>
          </a:stretch>
        </p:blipFill>
        <p:spPr>
          <a:xfrm>
            <a:off x="4611251" y="2829845"/>
            <a:ext cx="3168488" cy="1735140"/>
          </a:xfrm>
          <a:prstGeom prst="rect">
            <a:avLst/>
          </a:prstGeom>
        </p:spPr>
      </p:pic>
      <p:pic>
        <p:nvPicPr>
          <p:cNvPr id="13" name="Picture 12" descr="Chart, scatter chart&#10;&#10;Description automatically generated">
            <a:extLst>
              <a:ext uri="{FF2B5EF4-FFF2-40B4-BE49-F238E27FC236}">
                <a16:creationId xmlns:a16="http://schemas.microsoft.com/office/drawing/2014/main" id="{8C84F2F9-EE1B-413D-B817-EEFC1687CFB1}"/>
              </a:ext>
            </a:extLst>
          </p:cNvPr>
          <p:cNvPicPr>
            <a:picLocks noChangeAspect="1"/>
          </p:cNvPicPr>
          <p:nvPr/>
        </p:nvPicPr>
        <p:blipFill>
          <a:blip r:embed="rId6"/>
          <a:stretch>
            <a:fillRect/>
          </a:stretch>
        </p:blipFill>
        <p:spPr>
          <a:xfrm>
            <a:off x="4587204" y="4581026"/>
            <a:ext cx="3259821" cy="1822022"/>
          </a:xfrm>
          <a:prstGeom prst="rect">
            <a:avLst/>
          </a:prstGeom>
        </p:spPr>
      </p:pic>
      <p:pic>
        <p:nvPicPr>
          <p:cNvPr id="15" name="Picture 14" descr="Chart, line chart, scatter chart&#10;&#10;Description automatically generated">
            <a:extLst>
              <a:ext uri="{FF2B5EF4-FFF2-40B4-BE49-F238E27FC236}">
                <a16:creationId xmlns:a16="http://schemas.microsoft.com/office/drawing/2014/main" id="{8B0A188F-0908-4DDA-9D6F-E627CF28CDEF}"/>
              </a:ext>
            </a:extLst>
          </p:cNvPr>
          <p:cNvPicPr>
            <a:picLocks noChangeAspect="1"/>
          </p:cNvPicPr>
          <p:nvPr/>
        </p:nvPicPr>
        <p:blipFill>
          <a:blip r:embed="rId7"/>
          <a:stretch>
            <a:fillRect/>
          </a:stretch>
        </p:blipFill>
        <p:spPr>
          <a:xfrm>
            <a:off x="8565601" y="1039564"/>
            <a:ext cx="3146019" cy="1790281"/>
          </a:xfrm>
          <a:prstGeom prst="rect">
            <a:avLst/>
          </a:prstGeom>
        </p:spPr>
      </p:pic>
      <p:pic>
        <p:nvPicPr>
          <p:cNvPr id="17" name="Picture 16" descr="Chart, scatter chart&#10;&#10;Description automatically generated">
            <a:extLst>
              <a:ext uri="{FF2B5EF4-FFF2-40B4-BE49-F238E27FC236}">
                <a16:creationId xmlns:a16="http://schemas.microsoft.com/office/drawing/2014/main" id="{FC92927C-EB6B-4C92-93F0-E9A0DD5D6061}"/>
              </a:ext>
            </a:extLst>
          </p:cNvPr>
          <p:cNvPicPr>
            <a:picLocks noChangeAspect="1"/>
          </p:cNvPicPr>
          <p:nvPr/>
        </p:nvPicPr>
        <p:blipFill>
          <a:blip r:embed="rId8"/>
          <a:stretch>
            <a:fillRect/>
          </a:stretch>
        </p:blipFill>
        <p:spPr>
          <a:xfrm>
            <a:off x="8565601" y="2853665"/>
            <a:ext cx="3169164" cy="1790195"/>
          </a:xfrm>
          <a:prstGeom prst="rect">
            <a:avLst/>
          </a:prstGeom>
        </p:spPr>
      </p:pic>
      <p:pic>
        <p:nvPicPr>
          <p:cNvPr id="19" name="Picture 18" descr="Chart, scatter chart&#10;&#10;Description automatically generated">
            <a:extLst>
              <a:ext uri="{FF2B5EF4-FFF2-40B4-BE49-F238E27FC236}">
                <a16:creationId xmlns:a16="http://schemas.microsoft.com/office/drawing/2014/main" id="{E810A0E1-4AD7-45E5-B86F-08EDAA831FE5}"/>
              </a:ext>
            </a:extLst>
          </p:cNvPr>
          <p:cNvPicPr>
            <a:picLocks noChangeAspect="1"/>
          </p:cNvPicPr>
          <p:nvPr/>
        </p:nvPicPr>
        <p:blipFill>
          <a:blip r:embed="rId9"/>
          <a:stretch>
            <a:fillRect/>
          </a:stretch>
        </p:blipFill>
        <p:spPr>
          <a:xfrm>
            <a:off x="8565601" y="4640439"/>
            <a:ext cx="3168488" cy="1756100"/>
          </a:xfrm>
          <a:prstGeom prst="rect">
            <a:avLst/>
          </a:prstGeom>
        </p:spPr>
      </p:pic>
      <p:pic>
        <p:nvPicPr>
          <p:cNvPr id="21" name="Picture 20" descr="Chart, line chart&#10;&#10;Description automatically generated">
            <a:extLst>
              <a:ext uri="{FF2B5EF4-FFF2-40B4-BE49-F238E27FC236}">
                <a16:creationId xmlns:a16="http://schemas.microsoft.com/office/drawing/2014/main" id="{3B68EFF3-5299-4CD8-B7E0-8AF5F5AC043E}"/>
              </a:ext>
            </a:extLst>
          </p:cNvPr>
          <p:cNvPicPr>
            <a:picLocks noChangeAspect="1"/>
          </p:cNvPicPr>
          <p:nvPr/>
        </p:nvPicPr>
        <p:blipFill>
          <a:blip r:embed="rId10"/>
          <a:stretch>
            <a:fillRect/>
          </a:stretch>
        </p:blipFill>
        <p:spPr>
          <a:xfrm>
            <a:off x="730696" y="996979"/>
            <a:ext cx="2831860" cy="1816826"/>
          </a:xfrm>
          <a:prstGeom prst="rect">
            <a:avLst/>
          </a:prstGeom>
        </p:spPr>
      </p:pic>
    </p:spTree>
    <p:extLst>
      <p:ext uri="{BB962C8B-B14F-4D97-AF65-F5344CB8AC3E}">
        <p14:creationId xmlns:p14="http://schemas.microsoft.com/office/powerpoint/2010/main" val="2601647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5665-2EBB-4042-86A9-25DB6CA40F90}"/>
              </a:ext>
            </a:extLst>
          </p:cNvPr>
          <p:cNvSpPr>
            <a:spLocks noGrp="1"/>
          </p:cNvSpPr>
          <p:nvPr>
            <p:ph type="title"/>
          </p:nvPr>
        </p:nvSpPr>
        <p:spPr>
          <a:xfrm>
            <a:off x="7096125" y="556869"/>
            <a:ext cx="10058400" cy="1371600"/>
          </a:xfrm>
        </p:spPr>
        <p:txBody>
          <a:bodyPr>
            <a:normAutofit/>
          </a:bodyPr>
          <a:lstStyle/>
          <a:p>
            <a:r>
              <a:rPr lang="en-US" sz="4400" dirty="0">
                <a:solidFill>
                  <a:schemeClr val="bg1"/>
                </a:solidFill>
                <a:effectLst>
                  <a:outerShdw blurRad="38100" dist="38100" dir="2700000" algn="tl">
                    <a:srgbClr val="000000">
                      <a:alpha val="43137"/>
                    </a:srgbClr>
                  </a:outerShdw>
                </a:effectLst>
              </a:rPr>
              <a:t>Z-score at 0</a:t>
            </a:r>
          </a:p>
        </p:txBody>
      </p:sp>
      <p:pic>
        <p:nvPicPr>
          <p:cNvPr id="5" name="Content Placeholder 4" descr="Chart, scatter chart&#10;&#10;Description automatically generated">
            <a:extLst>
              <a:ext uri="{FF2B5EF4-FFF2-40B4-BE49-F238E27FC236}">
                <a16:creationId xmlns:a16="http://schemas.microsoft.com/office/drawing/2014/main" id="{ED7C0657-5F85-413C-A134-BEAB45BB0628}"/>
              </a:ext>
            </a:extLst>
          </p:cNvPr>
          <p:cNvPicPr>
            <a:picLocks noGrp="1" noChangeAspect="1"/>
          </p:cNvPicPr>
          <p:nvPr>
            <p:ph idx="1"/>
          </p:nvPr>
        </p:nvPicPr>
        <p:blipFill>
          <a:blip r:embed="rId2"/>
          <a:stretch>
            <a:fillRect/>
          </a:stretch>
        </p:blipFill>
        <p:spPr>
          <a:xfrm>
            <a:off x="833215" y="1833239"/>
            <a:ext cx="5367559" cy="3191521"/>
          </a:xfrm>
        </p:spPr>
      </p:pic>
      <p:sp>
        <p:nvSpPr>
          <p:cNvPr id="6" name="TextBox 5">
            <a:extLst>
              <a:ext uri="{FF2B5EF4-FFF2-40B4-BE49-F238E27FC236}">
                <a16:creationId xmlns:a16="http://schemas.microsoft.com/office/drawing/2014/main" id="{919D35F1-7E14-4EAA-958B-028A4341296E}"/>
              </a:ext>
            </a:extLst>
          </p:cNvPr>
          <p:cNvSpPr txBox="1"/>
          <p:nvPr/>
        </p:nvSpPr>
        <p:spPr>
          <a:xfrm>
            <a:off x="6778942" y="2407502"/>
            <a:ext cx="4579843" cy="830997"/>
          </a:xfrm>
          <a:prstGeom prst="rect">
            <a:avLst/>
          </a:prstGeom>
          <a:noFill/>
        </p:spPr>
        <p:txBody>
          <a:bodyPr wrap="none" rtlCol="0">
            <a:spAutoFit/>
          </a:bodyPr>
          <a:lstStyle/>
          <a:p>
            <a:pPr marL="285750" indent="-285750">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Feature 0: 1 Jan-31 Dec 2019</a:t>
            </a:r>
          </a:p>
          <a:p>
            <a:pPr marL="285750" indent="-285750">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Feature 1: 1 Jan-31 Dec 2020</a:t>
            </a:r>
          </a:p>
        </p:txBody>
      </p:sp>
    </p:spTree>
    <p:extLst>
      <p:ext uri="{BB962C8B-B14F-4D97-AF65-F5344CB8AC3E}">
        <p14:creationId xmlns:p14="http://schemas.microsoft.com/office/powerpoint/2010/main" val="38749025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3EA22-7BC2-4756-BFAB-9003AA200745}"/>
              </a:ext>
            </a:extLst>
          </p:cNvPr>
          <p:cNvSpPr>
            <a:spLocks noGrp="1"/>
          </p:cNvSpPr>
          <p:nvPr>
            <p:ph type="title"/>
          </p:nvPr>
        </p:nvSpPr>
        <p:spPr>
          <a:xfrm>
            <a:off x="1066800" y="581677"/>
            <a:ext cx="10058400" cy="1371600"/>
          </a:xfrm>
        </p:spPr>
        <p:txBody>
          <a:bodyPr>
            <a:normAutofit/>
          </a:bodyPr>
          <a:lstStyle/>
          <a:p>
            <a:r>
              <a:rPr lang="en-US" sz="3200" dirty="0">
                <a:solidFill>
                  <a:schemeClr val="bg1"/>
                </a:solidFill>
                <a:effectLst>
                  <a:outerShdw blurRad="38100" dist="38100" dir="2700000" algn="tl">
                    <a:srgbClr val="000000">
                      <a:alpha val="43137"/>
                    </a:srgbClr>
                  </a:outerShdw>
                </a:effectLst>
              </a:rPr>
              <a:t>Mean Subtracted (standardized) at 0 and the Min-Max range (normalized) 0 to 1. </a:t>
            </a:r>
          </a:p>
        </p:txBody>
      </p:sp>
      <p:pic>
        <p:nvPicPr>
          <p:cNvPr id="5" name="Content Placeholder 4" descr="Chart, scatter chart&#10;&#10;Description automatically generated">
            <a:extLst>
              <a:ext uri="{FF2B5EF4-FFF2-40B4-BE49-F238E27FC236}">
                <a16:creationId xmlns:a16="http://schemas.microsoft.com/office/drawing/2014/main" id="{EC91AE65-CF65-4121-90AB-8B95A5EF3347}"/>
              </a:ext>
            </a:extLst>
          </p:cNvPr>
          <p:cNvPicPr>
            <a:picLocks noGrp="1" noChangeAspect="1"/>
          </p:cNvPicPr>
          <p:nvPr>
            <p:ph idx="1"/>
          </p:nvPr>
        </p:nvPicPr>
        <p:blipFill>
          <a:blip r:embed="rId2"/>
          <a:stretch>
            <a:fillRect/>
          </a:stretch>
        </p:blipFill>
        <p:spPr>
          <a:xfrm>
            <a:off x="917796" y="2034247"/>
            <a:ext cx="3096055" cy="1937531"/>
          </a:xfrm>
        </p:spPr>
      </p:pic>
      <p:pic>
        <p:nvPicPr>
          <p:cNvPr id="7" name="Picture 6" descr="Chart, scatter chart&#10;&#10;Description automatically generated">
            <a:extLst>
              <a:ext uri="{FF2B5EF4-FFF2-40B4-BE49-F238E27FC236}">
                <a16:creationId xmlns:a16="http://schemas.microsoft.com/office/drawing/2014/main" id="{A23D13CB-592D-475C-8FE3-6699530C9D17}"/>
              </a:ext>
            </a:extLst>
          </p:cNvPr>
          <p:cNvPicPr>
            <a:picLocks noChangeAspect="1"/>
          </p:cNvPicPr>
          <p:nvPr/>
        </p:nvPicPr>
        <p:blipFill>
          <a:blip r:embed="rId3"/>
          <a:stretch>
            <a:fillRect/>
          </a:stretch>
        </p:blipFill>
        <p:spPr>
          <a:xfrm>
            <a:off x="856569" y="4133719"/>
            <a:ext cx="3248575" cy="2010056"/>
          </a:xfrm>
          <a:prstGeom prst="rect">
            <a:avLst/>
          </a:prstGeom>
        </p:spPr>
      </p:pic>
      <p:pic>
        <p:nvPicPr>
          <p:cNvPr id="9" name="Picture 8" descr="Chart, scatter chart&#10;&#10;Description automatically generated">
            <a:extLst>
              <a:ext uri="{FF2B5EF4-FFF2-40B4-BE49-F238E27FC236}">
                <a16:creationId xmlns:a16="http://schemas.microsoft.com/office/drawing/2014/main" id="{A1AC9A84-FDE6-4778-8595-701419ADDB9E}"/>
              </a:ext>
            </a:extLst>
          </p:cNvPr>
          <p:cNvPicPr>
            <a:picLocks noChangeAspect="1"/>
          </p:cNvPicPr>
          <p:nvPr/>
        </p:nvPicPr>
        <p:blipFill>
          <a:blip r:embed="rId4"/>
          <a:stretch>
            <a:fillRect/>
          </a:stretch>
        </p:blipFill>
        <p:spPr>
          <a:xfrm>
            <a:off x="4418681" y="4133718"/>
            <a:ext cx="3143689" cy="2010056"/>
          </a:xfrm>
          <a:prstGeom prst="rect">
            <a:avLst/>
          </a:prstGeom>
        </p:spPr>
      </p:pic>
      <p:pic>
        <p:nvPicPr>
          <p:cNvPr id="11" name="Picture 10" descr="Chart, scatter chart&#10;&#10;Description automatically generated">
            <a:extLst>
              <a:ext uri="{FF2B5EF4-FFF2-40B4-BE49-F238E27FC236}">
                <a16:creationId xmlns:a16="http://schemas.microsoft.com/office/drawing/2014/main" id="{7029C7C4-7055-4512-B4EB-662C3B27EA99}"/>
              </a:ext>
            </a:extLst>
          </p:cNvPr>
          <p:cNvPicPr>
            <a:picLocks noChangeAspect="1"/>
          </p:cNvPicPr>
          <p:nvPr/>
        </p:nvPicPr>
        <p:blipFill>
          <a:blip r:embed="rId5"/>
          <a:stretch>
            <a:fillRect/>
          </a:stretch>
        </p:blipFill>
        <p:spPr>
          <a:xfrm>
            <a:off x="4352355" y="2037933"/>
            <a:ext cx="3162741" cy="1943371"/>
          </a:xfrm>
          <a:prstGeom prst="rect">
            <a:avLst/>
          </a:prstGeom>
        </p:spPr>
      </p:pic>
      <p:pic>
        <p:nvPicPr>
          <p:cNvPr id="13" name="Picture 12" descr="Chart, scatter chart&#10;&#10;Description automatically generated">
            <a:extLst>
              <a:ext uri="{FF2B5EF4-FFF2-40B4-BE49-F238E27FC236}">
                <a16:creationId xmlns:a16="http://schemas.microsoft.com/office/drawing/2014/main" id="{76C7E610-69B5-474B-86DE-8361301BCD7D}"/>
              </a:ext>
            </a:extLst>
          </p:cNvPr>
          <p:cNvPicPr>
            <a:picLocks noChangeAspect="1"/>
          </p:cNvPicPr>
          <p:nvPr/>
        </p:nvPicPr>
        <p:blipFill>
          <a:blip r:embed="rId6"/>
          <a:stretch>
            <a:fillRect/>
          </a:stretch>
        </p:blipFill>
        <p:spPr>
          <a:xfrm>
            <a:off x="7991038" y="2047459"/>
            <a:ext cx="3134162" cy="3867690"/>
          </a:xfrm>
          <a:prstGeom prst="rect">
            <a:avLst/>
          </a:prstGeom>
        </p:spPr>
      </p:pic>
    </p:spTree>
    <p:extLst>
      <p:ext uri="{BB962C8B-B14F-4D97-AF65-F5344CB8AC3E}">
        <p14:creationId xmlns:p14="http://schemas.microsoft.com/office/powerpoint/2010/main" val="34410879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13">
            <a:extLst>
              <a:ext uri="{FF2B5EF4-FFF2-40B4-BE49-F238E27FC236}">
                <a16:creationId xmlns:a16="http://schemas.microsoft.com/office/drawing/2014/main" id="{66A413F7-FFE1-42E7-8C6C-E9CCC477F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5" name="Rectangle 15">
            <a:extLst>
              <a:ext uri="{FF2B5EF4-FFF2-40B4-BE49-F238E27FC236}">
                <a16:creationId xmlns:a16="http://schemas.microsoft.com/office/drawing/2014/main" id="{BCE0B0FD-3413-40CC-A7D8-6A5058608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6" name="Rectangle 17">
            <a:extLst>
              <a:ext uri="{FF2B5EF4-FFF2-40B4-BE49-F238E27FC236}">
                <a16:creationId xmlns:a16="http://schemas.microsoft.com/office/drawing/2014/main" id="{50C4C044-5B1C-40C8-8C7B-AA5E6D879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7"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00163F5F-1439-4827-8F7A-B08BDDEFB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677414-C3D2-4430-876D-9092D633F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181D20-1D81-447D-9854-10DDB10D54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8" name="Rectangle 24">
            <a:extLst>
              <a:ext uri="{FF2B5EF4-FFF2-40B4-BE49-F238E27FC236}">
                <a16:creationId xmlns:a16="http://schemas.microsoft.com/office/drawing/2014/main" id="{A6020133-135E-4D08-9F4A-D76B87578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scatter chart&#10;&#10;Description automatically generated">
            <a:extLst>
              <a:ext uri="{FF2B5EF4-FFF2-40B4-BE49-F238E27FC236}">
                <a16:creationId xmlns:a16="http://schemas.microsoft.com/office/drawing/2014/main" id="{6477155D-5721-42B6-A70D-D2F55E736148}"/>
              </a:ext>
            </a:extLst>
          </p:cNvPr>
          <p:cNvPicPr>
            <a:picLocks noGrp="1" noChangeAspect="1"/>
          </p:cNvPicPr>
          <p:nvPr>
            <p:ph idx="1"/>
          </p:nvPr>
        </p:nvPicPr>
        <p:blipFill>
          <a:blip r:embed="rId2"/>
          <a:stretch>
            <a:fillRect/>
          </a:stretch>
        </p:blipFill>
        <p:spPr>
          <a:xfrm>
            <a:off x="643468" y="754085"/>
            <a:ext cx="5130796" cy="3226051"/>
          </a:xfrm>
          <a:prstGeom prst="rect">
            <a:avLst/>
          </a:prstGeom>
        </p:spPr>
      </p:pic>
      <p:pic>
        <p:nvPicPr>
          <p:cNvPr id="7" name="Picture 6" descr="Chart, scatter chart&#10;&#10;Description automatically generated">
            <a:extLst>
              <a:ext uri="{FF2B5EF4-FFF2-40B4-BE49-F238E27FC236}">
                <a16:creationId xmlns:a16="http://schemas.microsoft.com/office/drawing/2014/main" id="{0775A306-3053-4882-A1B5-E974E669C687}"/>
              </a:ext>
            </a:extLst>
          </p:cNvPr>
          <p:cNvPicPr>
            <a:picLocks noChangeAspect="1"/>
          </p:cNvPicPr>
          <p:nvPr/>
        </p:nvPicPr>
        <p:blipFill>
          <a:blip r:embed="rId3"/>
          <a:stretch>
            <a:fillRect/>
          </a:stretch>
        </p:blipFill>
        <p:spPr>
          <a:xfrm>
            <a:off x="6417734" y="813304"/>
            <a:ext cx="5130799" cy="3107613"/>
          </a:xfrm>
          <a:prstGeom prst="rect">
            <a:avLst/>
          </a:prstGeom>
        </p:spPr>
      </p:pic>
      <p:sp>
        <p:nvSpPr>
          <p:cNvPr id="39"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6119"/>
            <a:ext cx="12192000" cy="2251881"/>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039BF861-4C54-45A4-B7F9-55DD5B373AA5}"/>
              </a:ext>
            </a:extLst>
          </p:cNvPr>
          <p:cNvSpPr>
            <a:spLocks noGrp="1"/>
          </p:cNvSpPr>
          <p:nvPr>
            <p:ph type="title"/>
          </p:nvPr>
        </p:nvSpPr>
        <p:spPr>
          <a:xfrm>
            <a:off x="372723" y="4956811"/>
            <a:ext cx="11439414" cy="897439"/>
          </a:xfrm>
        </p:spPr>
        <p:txBody>
          <a:bodyPr vert="horz" lIns="91440" tIns="45720" rIns="91440" bIns="45720" rtlCol="0" anchor="ctr">
            <a:noAutofit/>
          </a:bodyPr>
          <a:lstStyle/>
          <a:p>
            <a:pPr algn="ctr">
              <a:lnSpc>
                <a:spcPct val="83000"/>
              </a:lnSpc>
            </a:pPr>
            <a:r>
              <a:rPr lang="en-US" sz="3200" cap="all" spc="-100" dirty="0">
                <a:solidFill>
                  <a:schemeClr val="tx1"/>
                </a:solidFill>
              </a:rPr>
              <a:t>Positive slope from -1 to 1 AND MEAN SUBTRACTED (STANDARDIZED) AT 0. </a:t>
            </a:r>
          </a:p>
        </p:txBody>
      </p:sp>
      <p:cxnSp>
        <p:nvCxnSpPr>
          <p:cNvPr id="33" name="Straight Connector 32">
            <a:extLst>
              <a:ext uri="{FF2B5EF4-FFF2-40B4-BE49-F238E27FC236}">
                <a16:creationId xmlns:a16="http://schemas.microsoft.com/office/drawing/2014/main" id="{A5EECEE2-745A-4C3E-9A46-1B2ACCDC02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93533"/>
            <a:ext cx="0" cy="17471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333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7DC24A-59A4-400C-B213-6D64313F7058}"/>
              </a:ext>
            </a:extLst>
          </p:cNvPr>
          <p:cNvSpPr>
            <a:spLocks noGrp="1"/>
          </p:cNvSpPr>
          <p:nvPr>
            <p:ph type="title"/>
          </p:nvPr>
        </p:nvSpPr>
        <p:spPr>
          <a:xfrm>
            <a:off x="557720" y="563298"/>
            <a:ext cx="2417889" cy="1443908"/>
          </a:xfrm>
        </p:spPr>
        <p:txBody>
          <a:bodyPr anchor="b">
            <a:normAutofit fontScale="90000"/>
          </a:bodyPr>
          <a:lstStyle/>
          <a:p>
            <a:r>
              <a:rPr lang="en-US" sz="2600" dirty="0"/>
              <a:t>Crematorium – Fixing Skewness (Part 1)</a:t>
            </a:r>
          </a:p>
        </p:txBody>
      </p:sp>
      <p:sp>
        <p:nvSpPr>
          <p:cNvPr id="9" name="Content Placeholder 8">
            <a:extLst>
              <a:ext uri="{FF2B5EF4-FFF2-40B4-BE49-F238E27FC236}">
                <a16:creationId xmlns:a16="http://schemas.microsoft.com/office/drawing/2014/main" id="{474072DC-376C-4F8D-B291-4E9D6B000D9F}"/>
              </a:ext>
            </a:extLst>
          </p:cNvPr>
          <p:cNvSpPr>
            <a:spLocks noGrp="1"/>
          </p:cNvSpPr>
          <p:nvPr>
            <p:ph idx="1"/>
          </p:nvPr>
        </p:nvSpPr>
        <p:spPr>
          <a:xfrm>
            <a:off x="557720" y="2149813"/>
            <a:ext cx="2312479" cy="3854197"/>
          </a:xfrm>
        </p:spPr>
        <p:txBody>
          <a:bodyPr>
            <a:normAutofit/>
          </a:bodyPr>
          <a:lstStyle/>
          <a:p>
            <a:pPr>
              <a:buFont typeface="Wingdings" panose="05000000000000000000" pitchFamily="2" charset="2"/>
              <a:buChar char="Ø"/>
            </a:pPr>
            <a:r>
              <a:rPr lang="en-US" sz="1400" u="sng" dirty="0">
                <a:solidFill>
                  <a:schemeClr val="tx1">
                    <a:lumMod val="85000"/>
                    <a:lumOff val="15000"/>
                  </a:schemeClr>
                </a:solidFill>
              </a:rPr>
              <a:t>Left-skewed</a:t>
            </a:r>
            <a:r>
              <a:rPr lang="en-US" sz="1400" dirty="0">
                <a:solidFill>
                  <a:schemeClr val="tx1">
                    <a:lumMod val="85000"/>
                    <a:lumOff val="15000"/>
                  </a:schemeClr>
                </a:solidFill>
              </a:rPr>
              <a:t>: direct cremations 2020, distance label, and total since opening</a:t>
            </a:r>
          </a:p>
          <a:p>
            <a:pPr>
              <a:buFont typeface="Wingdings" panose="05000000000000000000" pitchFamily="2" charset="2"/>
              <a:buChar char="Ø"/>
            </a:pPr>
            <a:r>
              <a:rPr lang="en-US" sz="1400" u="sng" dirty="0">
                <a:solidFill>
                  <a:schemeClr val="tx1">
                    <a:lumMod val="85000"/>
                    <a:lumOff val="15000"/>
                  </a:schemeClr>
                </a:solidFill>
              </a:rPr>
              <a:t>Right-skewed</a:t>
            </a:r>
            <a:r>
              <a:rPr lang="en-US" sz="1400" dirty="0">
                <a:solidFill>
                  <a:schemeClr val="tx1">
                    <a:lumMod val="85000"/>
                    <a:lumOff val="15000"/>
                  </a:schemeClr>
                </a:solidFill>
              </a:rPr>
              <a:t>: : January 2020 basic cremation fee in pounds, January 2021 basic cremation fee in pounds and total crematorium charges in pounds</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Diagram, engineering drawing&#10;&#10;Description automatically generated">
            <a:extLst>
              <a:ext uri="{FF2B5EF4-FFF2-40B4-BE49-F238E27FC236}">
                <a16:creationId xmlns:a16="http://schemas.microsoft.com/office/drawing/2014/main" id="{448F7509-2987-4DBA-96C6-88A3929009D1}"/>
              </a:ext>
            </a:extLst>
          </p:cNvPr>
          <p:cNvPicPr>
            <a:picLocks noChangeAspect="1"/>
          </p:cNvPicPr>
          <p:nvPr/>
        </p:nvPicPr>
        <p:blipFill>
          <a:blip r:embed="rId2"/>
          <a:stretch>
            <a:fillRect/>
          </a:stretch>
        </p:blipFill>
        <p:spPr>
          <a:xfrm>
            <a:off x="4049422" y="1072800"/>
            <a:ext cx="7237877" cy="4740808"/>
          </a:xfrm>
          <a:prstGeom prst="rect">
            <a:avLst/>
          </a:prstGeom>
        </p:spPr>
      </p:pic>
    </p:spTree>
    <p:extLst>
      <p:ext uri="{BB962C8B-B14F-4D97-AF65-F5344CB8AC3E}">
        <p14:creationId xmlns:p14="http://schemas.microsoft.com/office/powerpoint/2010/main" val="157413386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5" name="Rectangle 13">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sp>
      <p:pic>
        <p:nvPicPr>
          <p:cNvPr id="5" name="Content Placeholder 4" descr="Diagram, engineering drawing&#10;&#10;Description automatically generated">
            <a:extLst>
              <a:ext uri="{FF2B5EF4-FFF2-40B4-BE49-F238E27FC236}">
                <a16:creationId xmlns:a16="http://schemas.microsoft.com/office/drawing/2014/main" id="{ED5C0E5B-BF93-4E54-9DF5-134B2DC78959}"/>
              </a:ext>
            </a:extLst>
          </p:cNvPr>
          <p:cNvPicPr>
            <a:picLocks noChangeAspect="1"/>
          </p:cNvPicPr>
          <p:nvPr/>
        </p:nvPicPr>
        <p:blipFill>
          <a:blip r:embed="rId2"/>
          <a:stretch>
            <a:fillRect/>
          </a:stretch>
        </p:blipFill>
        <p:spPr>
          <a:xfrm>
            <a:off x="904701" y="1118036"/>
            <a:ext cx="7237877" cy="4650336"/>
          </a:xfrm>
          <a:prstGeom prst="rect">
            <a:avLst/>
          </a:prstGeom>
        </p:spPr>
      </p:pic>
      <p:sp>
        <p:nvSpPr>
          <p:cNvPr id="16" name="Rectangle 15">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00EA4-9748-4441-8FC3-EA6DE43B7297}"/>
              </a:ext>
            </a:extLst>
          </p:cNvPr>
          <p:cNvSpPr>
            <a:spLocks noGrp="1"/>
          </p:cNvSpPr>
          <p:nvPr>
            <p:ph type="title"/>
          </p:nvPr>
        </p:nvSpPr>
        <p:spPr>
          <a:xfrm>
            <a:off x="9321801" y="612843"/>
            <a:ext cx="2312480" cy="1394363"/>
          </a:xfrm>
        </p:spPr>
        <p:txBody>
          <a:bodyPr anchor="b">
            <a:normAutofit fontScale="90000"/>
          </a:bodyPr>
          <a:lstStyle/>
          <a:p>
            <a:r>
              <a:rPr lang="en-US" sz="2400" dirty="0"/>
              <a:t>Crematorium – Fixing Skewness (Part 2)</a:t>
            </a:r>
          </a:p>
        </p:txBody>
      </p:sp>
      <p:sp>
        <p:nvSpPr>
          <p:cNvPr id="36" name="Content Placeholder 8">
            <a:extLst>
              <a:ext uri="{FF2B5EF4-FFF2-40B4-BE49-F238E27FC236}">
                <a16:creationId xmlns:a16="http://schemas.microsoft.com/office/drawing/2014/main" id="{10A6CDCF-F3B2-4C39-908C-B9B1A29DC8C8}"/>
              </a:ext>
            </a:extLst>
          </p:cNvPr>
          <p:cNvSpPr>
            <a:spLocks noGrp="1"/>
          </p:cNvSpPr>
          <p:nvPr>
            <p:ph idx="1"/>
          </p:nvPr>
        </p:nvSpPr>
        <p:spPr>
          <a:xfrm>
            <a:off x="9321801" y="2149813"/>
            <a:ext cx="2312479" cy="3854197"/>
          </a:xfrm>
        </p:spPr>
        <p:txBody>
          <a:bodyPr>
            <a:normAutofit/>
          </a:bodyPr>
          <a:lstStyle/>
          <a:p>
            <a:pPr>
              <a:buFont typeface="Wingdings" panose="05000000000000000000" pitchFamily="2" charset="2"/>
              <a:buChar char="Ø"/>
            </a:pPr>
            <a:r>
              <a:rPr lang="en-US" sz="1400" dirty="0">
                <a:solidFill>
                  <a:schemeClr val="tx1">
                    <a:lumMod val="85000"/>
                    <a:lumOff val="15000"/>
                  </a:schemeClr>
                </a:solidFill>
              </a:rPr>
              <a:t>Features now are more or less normally distributed or have more even distribution. </a:t>
            </a:r>
          </a:p>
        </p:txBody>
      </p:sp>
    </p:spTree>
    <p:extLst>
      <p:ext uri="{BB962C8B-B14F-4D97-AF65-F5344CB8AC3E}">
        <p14:creationId xmlns:p14="http://schemas.microsoft.com/office/powerpoint/2010/main" val="8907351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40EE8-DA5E-407A-A1A0-0F3A858505C5}"/>
              </a:ext>
            </a:extLst>
          </p:cNvPr>
          <p:cNvSpPr>
            <a:spLocks noGrp="1"/>
          </p:cNvSpPr>
          <p:nvPr>
            <p:ph type="ctrTitle"/>
          </p:nvPr>
        </p:nvSpPr>
        <p:spPr/>
        <p:txBody>
          <a:bodyPr/>
          <a:lstStyle/>
          <a:p>
            <a:r>
              <a:rPr lang="en-US" dirty="0">
                <a:solidFill>
                  <a:schemeClr val="bg1"/>
                </a:solidFill>
              </a:rPr>
              <a:t>modeling</a:t>
            </a:r>
          </a:p>
        </p:txBody>
      </p:sp>
    </p:spTree>
    <p:extLst>
      <p:ext uri="{BB962C8B-B14F-4D97-AF65-F5344CB8AC3E}">
        <p14:creationId xmlns:p14="http://schemas.microsoft.com/office/powerpoint/2010/main" val="19583118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D5CA-E8BC-4164-A6C6-7B6E4365187F}"/>
              </a:ext>
            </a:extLst>
          </p:cNvPr>
          <p:cNvSpPr>
            <a:spLocks noGrp="1"/>
          </p:cNvSpPr>
          <p:nvPr>
            <p:ph type="title"/>
          </p:nvPr>
        </p:nvSpPr>
        <p:spPr>
          <a:xfrm>
            <a:off x="533400" y="-659433"/>
            <a:ext cx="3161963" cy="1645920"/>
          </a:xfrm>
        </p:spPr>
        <p:txBody>
          <a:bodyPr>
            <a:normAutofit/>
          </a:bodyPr>
          <a:lstStyle/>
          <a:p>
            <a:r>
              <a:rPr lang="en-US" sz="2000" dirty="0">
                <a:solidFill>
                  <a:schemeClr val="bg1"/>
                </a:solidFill>
                <a:effectLst>
                  <a:outerShdw blurRad="38100" dist="38100" dir="2700000" algn="tl">
                    <a:srgbClr val="000000">
                      <a:alpha val="43137"/>
                    </a:srgbClr>
                  </a:outerShdw>
                </a:effectLst>
              </a:rPr>
              <a:t>Introduction</a:t>
            </a:r>
          </a:p>
        </p:txBody>
      </p:sp>
      <p:sp>
        <p:nvSpPr>
          <p:cNvPr id="4" name="Content Placeholder 3">
            <a:extLst>
              <a:ext uri="{FF2B5EF4-FFF2-40B4-BE49-F238E27FC236}">
                <a16:creationId xmlns:a16="http://schemas.microsoft.com/office/drawing/2014/main" id="{DF7F9EF6-DF36-465C-ACF9-A01092EBA499}"/>
              </a:ext>
            </a:extLst>
          </p:cNvPr>
          <p:cNvSpPr>
            <a:spLocks noGrp="1"/>
          </p:cNvSpPr>
          <p:nvPr>
            <p:ph idx="1"/>
          </p:nvPr>
        </p:nvSpPr>
        <p:spPr>
          <a:xfrm>
            <a:off x="800100" y="2899649"/>
            <a:ext cx="6553200" cy="3790950"/>
          </a:xfrm>
        </p:spPr>
        <p:txBody>
          <a:bodyPr/>
          <a:lstStyle/>
          <a:p>
            <a:pPr marL="0" indent="0">
              <a:lnSpc>
                <a:spcPct val="100000"/>
              </a:lnSpc>
              <a:buNone/>
            </a:pPr>
            <a:r>
              <a:rPr lang="en-US" sz="1600" b="1" dirty="0">
                <a:solidFill>
                  <a:schemeClr val="bg1"/>
                </a:solidFill>
                <a:latin typeface="Avenir Next LT Pro Light" panose="020B0304020202020204" pitchFamily="34" charset="0"/>
              </a:rPr>
              <a:t>Burials as well as cemetery upkeep costly, both fiscally and environmentally.</a:t>
            </a:r>
          </a:p>
          <a:p>
            <a:pPr marL="0" indent="0">
              <a:lnSpc>
                <a:spcPct val="100000"/>
              </a:lnSpc>
              <a:buNone/>
            </a:pPr>
            <a:r>
              <a:rPr lang="en-US" sz="1600" b="1" i="1" u="sng" dirty="0">
                <a:solidFill>
                  <a:schemeClr val="bg1"/>
                </a:solidFill>
                <a:effectLst>
                  <a:outerShdw blurRad="38100" dist="38100" dir="2700000" algn="tl">
                    <a:srgbClr val="000000">
                      <a:alpha val="43137"/>
                    </a:srgbClr>
                  </a:outerShdw>
                </a:effectLst>
              </a:rPr>
              <a:t>Funeral costs:</a:t>
            </a:r>
          </a:p>
          <a:p>
            <a:pPr>
              <a:lnSpc>
                <a:spcPct val="100000"/>
              </a:lnSpc>
            </a:pPr>
            <a:r>
              <a:rPr lang="en-US" sz="1600" i="1" dirty="0">
                <a:solidFill>
                  <a:schemeClr val="bg1"/>
                </a:solidFill>
              </a:rPr>
              <a:t>Southwest England</a:t>
            </a:r>
            <a:r>
              <a:rPr lang="en-US" sz="1600" dirty="0">
                <a:solidFill>
                  <a:schemeClr val="bg1"/>
                </a:solidFill>
              </a:rPr>
              <a:t>: </a:t>
            </a:r>
            <a:r>
              <a:rPr lang="en-US" sz="1600" b="1" dirty="0">
                <a:solidFill>
                  <a:srgbClr val="FFEBAB"/>
                </a:solidFill>
              </a:rPr>
              <a:t>£4,500 </a:t>
            </a:r>
          </a:p>
          <a:p>
            <a:pPr>
              <a:lnSpc>
                <a:spcPct val="100000"/>
              </a:lnSpc>
            </a:pPr>
            <a:r>
              <a:rPr lang="en-US" sz="1600" i="1" dirty="0">
                <a:solidFill>
                  <a:schemeClr val="bg1"/>
                </a:solidFill>
              </a:rPr>
              <a:t>London</a:t>
            </a:r>
            <a:r>
              <a:rPr lang="en-US" sz="1600" dirty="0">
                <a:solidFill>
                  <a:schemeClr val="bg1"/>
                </a:solidFill>
              </a:rPr>
              <a:t>: </a:t>
            </a:r>
            <a:r>
              <a:rPr lang="en-US" sz="1600" b="1" dirty="0">
                <a:solidFill>
                  <a:srgbClr val="CCFF99"/>
                </a:solidFill>
              </a:rPr>
              <a:t>£6,000</a:t>
            </a:r>
          </a:p>
          <a:p>
            <a:pPr marL="0" indent="0">
              <a:lnSpc>
                <a:spcPct val="100000"/>
              </a:lnSpc>
              <a:buNone/>
            </a:pPr>
            <a:r>
              <a:rPr lang="en-US" sz="1600" b="1" i="1" u="sng" dirty="0">
                <a:solidFill>
                  <a:schemeClr val="bg1"/>
                </a:solidFill>
                <a:effectLst>
                  <a:outerShdw blurRad="38100" dist="38100" dir="2700000" algn="tl">
                    <a:srgbClr val="000000">
                      <a:alpha val="43137"/>
                    </a:srgbClr>
                  </a:outerShdw>
                </a:effectLst>
              </a:rPr>
              <a:t>Environmental costs:</a:t>
            </a:r>
          </a:p>
          <a:p>
            <a:pPr>
              <a:lnSpc>
                <a:spcPct val="100000"/>
              </a:lnSpc>
            </a:pPr>
            <a:r>
              <a:rPr lang="en-US" sz="1600" dirty="0">
                <a:solidFill>
                  <a:schemeClr val="bg1"/>
                </a:solidFill>
                <a:effectLst>
                  <a:outerShdw blurRad="38100" dist="38100" dir="2700000" algn="tl">
                    <a:srgbClr val="000000">
                      <a:alpha val="43137"/>
                    </a:srgbClr>
                  </a:outerShdw>
                </a:effectLst>
              </a:rPr>
              <a:t>Cremation uses </a:t>
            </a:r>
            <a:r>
              <a:rPr lang="en-US" sz="1600" dirty="0">
                <a:solidFill>
                  <a:schemeClr val="bg1"/>
                </a:solidFill>
                <a:effectLst>
                  <a:outerShdw blurRad="38100" dist="38100" dir="2700000" algn="tl">
                    <a:srgbClr val="000000">
                      <a:alpha val="43137"/>
                    </a:srgbClr>
                  </a:outerShdw>
                </a:effectLst>
                <a:latin typeface="Avenir Next LT Pro Light" panose="020B0304020202020204" pitchFamily="34" charset="0"/>
              </a:rPr>
              <a:t>≈ 400 kg of CO2 (eq. to 500 mi. car trip!)</a:t>
            </a:r>
          </a:p>
          <a:p>
            <a:pPr>
              <a:lnSpc>
                <a:spcPct val="100000"/>
              </a:lnSpc>
            </a:pPr>
            <a:r>
              <a:rPr lang="en-US" sz="1600" dirty="0">
                <a:solidFill>
                  <a:schemeClr val="bg1"/>
                </a:solidFill>
                <a:effectLst>
                  <a:outerShdw blurRad="38100" dist="38100" dir="2700000" algn="tl">
                    <a:srgbClr val="000000">
                      <a:alpha val="43137"/>
                    </a:srgbClr>
                  </a:outerShdw>
                </a:effectLst>
                <a:latin typeface="Avenir Next LT Pro Light" panose="020B0304020202020204" pitchFamily="34" charset="0"/>
              </a:rPr>
              <a:t>Cremation releases toxic gases</a:t>
            </a:r>
          </a:p>
          <a:p>
            <a:pPr>
              <a:lnSpc>
                <a:spcPct val="100000"/>
              </a:lnSpc>
            </a:pPr>
            <a:r>
              <a:rPr lang="en-US" sz="1600" dirty="0">
                <a:solidFill>
                  <a:schemeClr val="bg1"/>
                </a:solidFill>
                <a:effectLst>
                  <a:outerShdw blurRad="38100" dist="38100" dir="2700000" algn="tl">
                    <a:srgbClr val="000000">
                      <a:alpha val="43137"/>
                    </a:srgbClr>
                  </a:outerShdw>
                </a:effectLst>
                <a:latin typeface="Avenir Next LT Pro Light" panose="020B0304020202020204" pitchFamily="34" charset="0"/>
              </a:rPr>
              <a:t>Burial materials not reusable and slow decomposition rates</a:t>
            </a:r>
          </a:p>
          <a:p>
            <a:pPr>
              <a:lnSpc>
                <a:spcPct val="100000"/>
              </a:lnSpc>
            </a:pPr>
            <a:r>
              <a:rPr lang="en-US" sz="1600" dirty="0">
                <a:solidFill>
                  <a:schemeClr val="bg1"/>
                </a:solidFill>
                <a:effectLst>
                  <a:outerShdw blurRad="38100" dist="38100" dir="2700000" algn="tl">
                    <a:srgbClr val="000000">
                      <a:alpha val="43137"/>
                    </a:srgbClr>
                  </a:outerShdw>
                </a:effectLst>
                <a:latin typeface="Avenir Next LT Pro Light" panose="020B0304020202020204" pitchFamily="34" charset="0"/>
              </a:rPr>
              <a:t> Quarter of England’s cemeteries expected to be full by 2023. </a:t>
            </a:r>
          </a:p>
          <a:p>
            <a:pPr>
              <a:lnSpc>
                <a:spcPct val="100000"/>
              </a:lnSpc>
            </a:pPr>
            <a:endParaRPr lang="en-US" sz="1600" dirty="0"/>
          </a:p>
          <a:p>
            <a:pPr marL="0" indent="0">
              <a:buNone/>
            </a:pPr>
            <a:endParaRPr lang="en-US" dirty="0"/>
          </a:p>
        </p:txBody>
      </p:sp>
      <p:sp>
        <p:nvSpPr>
          <p:cNvPr id="5" name="Text Placeholder 4">
            <a:extLst>
              <a:ext uri="{FF2B5EF4-FFF2-40B4-BE49-F238E27FC236}">
                <a16:creationId xmlns:a16="http://schemas.microsoft.com/office/drawing/2014/main" id="{3E14A5C2-45B6-4C76-B319-08DBB0DFF3AF}"/>
              </a:ext>
            </a:extLst>
          </p:cNvPr>
          <p:cNvSpPr>
            <a:spLocks noGrp="1"/>
          </p:cNvSpPr>
          <p:nvPr>
            <p:ph type="body" sz="half" idx="2"/>
          </p:nvPr>
        </p:nvSpPr>
        <p:spPr>
          <a:xfrm>
            <a:off x="809625" y="986487"/>
            <a:ext cx="7010401" cy="1934044"/>
          </a:xfrm>
        </p:spPr>
        <p:txBody>
          <a:bodyPr>
            <a:normAutofit/>
          </a:bodyPr>
          <a:lstStyle/>
          <a:p>
            <a:pPr>
              <a:lnSpc>
                <a:spcPct val="100000"/>
              </a:lnSpc>
            </a:pPr>
            <a:r>
              <a:rPr lang="en-US" sz="2000" b="1" dirty="0">
                <a:solidFill>
                  <a:schemeClr val="tx1">
                    <a:lumMod val="75000"/>
                    <a:lumOff val="25000"/>
                  </a:schemeClr>
                </a:solidFill>
              </a:rPr>
              <a:t>Is there a growing demand for non-traditional burial in the U.K.?</a:t>
            </a:r>
          </a:p>
          <a:p>
            <a:pPr>
              <a:lnSpc>
                <a:spcPct val="100000"/>
              </a:lnSpc>
            </a:pPr>
            <a:endParaRPr lang="en-US" sz="2000" b="1" dirty="0">
              <a:solidFill>
                <a:schemeClr val="tx1">
                  <a:lumMod val="75000"/>
                  <a:lumOff val="25000"/>
                </a:schemeClr>
              </a:solidFill>
            </a:endParaRPr>
          </a:p>
          <a:p>
            <a:pPr>
              <a:lnSpc>
                <a:spcPct val="100000"/>
              </a:lnSpc>
            </a:pPr>
            <a:r>
              <a:rPr lang="en-US" sz="2000" b="1" dirty="0">
                <a:solidFill>
                  <a:schemeClr val="tx1">
                    <a:lumMod val="75000"/>
                    <a:lumOff val="25000"/>
                  </a:schemeClr>
                </a:solidFill>
              </a:rPr>
              <a:t>What would burial rates look like if Covid-19 did not happen?</a:t>
            </a:r>
          </a:p>
        </p:txBody>
      </p:sp>
      <p:sp>
        <p:nvSpPr>
          <p:cNvPr id="6" name="TextBox 5">
            <a:extLst>
              <a:ext uri="{FF2B5EF4-FFF2-40B4-BE49-F238E27FC236}">
                <a16:creationId xmlns:a16="http://schemas.microsoft.com/office/drawing/2014/main" id="{C6425659-3D64-4CB7-A839-C122D1A3924D}"/>
              </a:ext>
            </a:extLst>
          </p:cNvPr>
          <p:cNvSpPr txBox="1"/>
          <p:nvPr/>
        </p:nvSpPr>
        <p:spPr>
          <a:xfrm>
            <a:off x="8324850" y="560547"/>
            <a:ext cx="3438525" cy="2339102"/>
          </a:xfrm>
          <a:prstGeom prst="rect">
            <a:avLst/>
          </a:prstGeom>
          <a:noFill/>
        </p:spPr>
        <p:txBody>
          <a:bodyPr wrap="square" rtlCol="0">
            <a:spAutoFit/>
          </a:bodyPr>
          <a:lstStyle/>
          <a:p>
            <a:r>
              <a:rPr lang="en-US" sz="2000" b="1" dirty="0"/>
              <a:t>Context</a:t>
            </a:r>
          </a:p>
          <a:p>
            <a:endParaRPr lang="en-US" dirty="0"/>
          </a:p>
          <a:p>
            <a:pPr marL="285750" indent="-285750">
              <a:buFont typeface="Arial" panose="020B0604020202020204" pitchFamily="34" charset="0"/>
              <a:buChar char="•"/>
            </a:pPr>
            <a:r>
              <a:rPr lang="en-US" dirty="0">
                <a:latin typeface="Avenir Next LT Pro Light" panose="020B0304020202020204" pitchFamily="34" charset="0"/>
              </a:rPr>
              <a:t>219 million Covid-19 cases and ≈ 4.55 million deaths globally.</a:t>
            </a:r>
          </a:p>
          <a:p>
            <a:pPr marL="285750" indent="-285750">
              <a:buFont typeface="Arial" panose="020B0604020202020204" pitchFamily="34" charset="0"/>
              <a:buChar char="•"/>
            </a:pPr>
            <a:r>
              <a:rPr lang="en-US" dirty="0">
                <a:latin typeface="Avenir Next LT Pro Light" panose="020B0304020202020204" pitchFamily="34" charset="0"/>
              </a:rPr>
              <a:t>6.86 million cases and 133,178 covid-related deaths in U.K. </a:t>
            </a:r>
          </a:p>
        </p:txBody>
      </p:sp>
      <p:pic>
        <p:nvPicPr>
          <p:cNvPr id="8" name="Picture 7" descr="Map&#10;&#10;Description automatically generated">
            <a:extLst>
              <a:ext uri="{FF2B5EF4-FFF2-40B4-BE49-F238E27FC236}">
                <a16:creationId xmlns:a16="http://schemas.microsoft.com/office/drawing/2014/main" id="{FB3FBD9C-0F29-47AB-B886-8DB337A7D5F9}"/>
              </a:ext>
            </a:extLst>
          </p:cNvPr>
          <p:cNvPicPr>
            <a:picLocks noChangeAspect="1"/>
          </p:cNvPicPr>
          <p:nvPr/>
        </p:nvPicPr>
        <p:blipFill>
          <a:blip r:embed="rId2"/>
          <a:stretch>
            <a:fillRect/>
          </a:stretch>
        </p:blipFill>
        <p:spPr>
          <a:xfrm>
            <a:off x="7191375" y="2943276"/>
            <a:ext cx="4200525" cy="3204585"/>
          </a:xfrm>
          <a:prstGeom prst="roundRect">
            <a:avLst>
              <a:gd name="adj" fmla="val 8594"/>
            </a:avLst>
          </a:prstGeom>
          <a:solidFill>
            <a:srgbClr val="FFFFFF">
              <a:shade val="85000"/>
            </a:srgbClr>
          </a:solidFill>
          <a:ln>
            <a:noFill/>
          </a:ln>
          <a:effectLst>
            <a:outerShdw blurRad="50800" dist="50800" dir="5400000" algn="ctr" rotWithShape="0">
              <a:schemeClr val="bg1"/>
            </a:outerShdw>
            <a:reflection blurRad="38100" stA="59000" endPos="31000" dist="5000" dir="5400000" sy="-100000" algn="bl" rotWithShape="0"/>
          </a:effectLst>
        </p:spPr>
      </p:pic>
    </p:spTree>
    <p:extLst>
      <p:ext uri="{BB962C8B-B14F-4D97-AF65-F5344CB8AC3E}">
        <p14:creationId xmlns:p14="http://schemas.microsoft.com/office/powerpoint/2010/main" val="3351630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D1AA-77D7-49F3-A2B2-BBFE9318C6E6}"/>
              </a:ext>
            </a:extLst>
          </p:cNvPr>
          <p:cNvSpPr>
            <a:spLocks noGrp="1"/>
          </p:cNvSpPr>
          <p:nvPr>
            <p:ph type="title"/>
          </p:nvPr>
        </p:nvSpPr>
        <p:spPr>
          <a:xfrm>
            <a:off x="5825553" y="1097281"/>
            <a:ext cx="5509260" cy="917112"/>
          </a:xfrm>
        </p:spPr>
        <p:txBody>
          <a:bodyPr>
            <a:normAutofit/>
          </a:bodyPr>
          <a:lstStyle/>
          <a:p>
            <a:r>
              <a:rPr lang="en-US" sz="2800" dirty="0">
                <a:solidFill>
                  <a:schemeClr val="bg1"/>
                </a:solidFill>
                <a:effectLst>
                  <a:outerShdw blurRad="38100" dist="38100" dir="2700000" algn="tl">
                    <a:srgbClr val="000000">
                      <a:alpha val="43137"/>
                    </a:srgbClr>
                  </a:outerShdw>
                </a:effectLst>
              </a:rPr>
              <a:t>Limitations to building good model</a:t>
            </a:r>
          </a:p>
        </p:txBody>
      </p:sp>
      <p:sp>
        <p:nvSpPr>
          <p:cNvPr id="3" name="Content Placeholder 2">
            <a:extLst>
              <a:ext uri="{FF2B5EF4-FFF2-40B4-BE49-F238E27FC236}">
                <a16:creationId xmlns:a16="http://schemas.microsoft.com/office/drawing/2014/main" id="{CA1BEDF7-9D30-46F7-9B90-4B3386313694}"/>
              </a:ext>
            </a:extLst>
          </p:cNvPr>
          <p:cNvSpPr>
            <a:spLocks noGrp="1"/>
          </p:cNvSpPr>
          <p:nvPr>
            <p:ph idx="1"/>
          </p:nvPr>
        </p:nvSpPr>
        <p:spPr>
          <a:xfrm>
            <a:off x="1066800" y="1963733"/>
            <a:ext cx="3029712" cy="3989011"/>
          </a:xfrm>
        </p:spPr>
        <p:txBody>
          <a:bodyPr/>
          <a:lstStyle/>
          <a:p>
            <a:pPr>
              <a:buFont typeface="Wingdings" panose="05000000000000000000" pitchFamily="2" charset="2"/>
              <a:buChar char="Ø"/>
            </a:pPr>
            <a:r>
              <a:rPr 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Robust synthetic control model</a:t>
            </a:r>
          </a:p>
          <a:p>
            <a:pPr>
              <a:buFont typeface="Wingdings" panose="05000000000000000000" pitchFamily="2" charset="2"/>
              <a:buChar char="Ø"/>
            </a:pPr>
            <a:r>
              <a:rPr 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Causal impact model to make predictions for burial and cremation rates in scenario where Covid-19 did not happen.</a:t>
            </a:r>
            <a:endParaRPr lang="en-US"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723182CD-3F2C-474A-B134-618F56417008}"/>
              </a:ext>
            </a:extLst>
          </p:cNvPr>
          <p:cNvSpPr txBox="1"/>
          <p:nvPr/>
        </p:nvSpPr>
        <p:spPr>
          <a:xfrm>
            <a:off x="974633" y="1097281"/>
            <a:ext cx="3611053" cy="584775"/>
          </a:xfrm>
          <a:prstGeom prst="rect">
            <a:avLst/>
          </a:prstGeom>
          <a:noFill/>
        </p:spPr>
        <p:txBody>
          <a:bodyPr wrap="none" rtlCol="0">
            <a:spAutoFit/>
          </a:bodyPr>
          <a:lstStyle/>
          <a:p>
            <a:r>
              <a:rPr lang="en-US" sz="3200" dirty="0">
                <a:solidFill>
                  <a:schemeClr val="bg1"/>
                </a:solidFill>
                <a:effectLst>
                  <a:outerShdw blurRad="38100" dist="38100" dir="2700000" algn="tl">
                    <a:srgbClr val="000000">
                      <a:alpha val="43137"/>
                    </a:srgbClr>
                  </a:outerShdw>
                </a:effectLst>
              </a:rPr>
              <a:t>Initial Model Ideas</a:t>
            </a:r>
          </a:p>
        </p:txBody>
      </p:sp>
      <p:sp>
        <p:nvSpPr>
          <p:cNvPr id="5" name="TextBox 4">
            <a:extLst>
              <a:ext uri="{FF2B5EF4-FFF2-40B4-BE49-F238E27FC236}">
                <a16:creationId xmlns:a16="http://schemas.microsoft.com/office/drawing/2014/main" id="{BC93D28F-8041-4FE3-8FE5-E51439458B8D}"/>
              </a:ext>
            </a:extLst>
          </p:cNvPr>
          <p:cNvSpPr txBox="1"/>
          <p:nvPr/>
        </p:nvSpPr>
        <p:spPr>
          <a:xfrm>
            <a:off x="5606756" y="2262899"/>
            <a:ext cx="5355772"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Data spans only max one year (2019-2020 or 2020-2021).</a:t>
            </a:r>
          </a:p>
          <a:p>
            <a:pPr marL="285750" indent="-285750">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Data between 2016-2021 is cumulative; does not provide data per year. </a:t>
            </a:r>
          </a:p>
          <a:p>
            <a:pPr marL="285750" indent="-285750">
              <a:buFont typeface="Wingdings" panose="05000000000000000000" pitchFamily="2" charset="2"/>
              <a:buChar char="Ø"/>
            </a:pPr>
            <a:endParaRPr lang="en-US" dirty="0">
              <a:solidFill>
                <a:schemeClr val="bg1"/>
              </a:solidFill>
            </a:endParaRPr>
          </a:p>
        </p:txBody>
      </p:sp>
      <p:sp>
        <p:nvSpPr>
          <p:cNvPr id="6" name="TextBox 5">
            <a:extLst>
              <a:ext uri="{FF2B5EF4-FFF2-40B4-BE49-F238E27FC236}">
                <a16:creationId xmlns:a16="http://schemas.microsoft.com/office/drawing/2014/main" id="{2ED99659-F419-4213-A3BA-EEF9BE2A0E61}"/>
              </a:ext>
            </a:extLst>
          </p:cNvPr>
          <p:cNvSpPr txBox="1"/>
          <p:nvPr/>
        </p:nvSpPr>
        <p:spPr>
          <a:xfrm>
            <a:off x="1533757" y="4926563"/>
            <a:ext cx="9124486" cy="646331"/>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a:glow rad="228600">
              <a:schemeClr val="accent1">
                <a:satMod val="175000"/>
                <a:alpha val="40000"/>
              </a:schemeClr>
            </a:glow>
          </a:effectLst>
        </p:spPr>
        <p:txBody>
          <a:bodyPr wrap="none" rtlCol="0">
            <a:spAutoFit/>
          </a:bodyPr>
          <a:lstStyle/>
          <a:p>
            <a:pPr algn="ctr"/>
            <a:r>
              <a:rPr lang="en-US" dirty="0"/>
              <a:t>Point-Biserial Correlation performed: </a:t>
            </a:r>
            <a:r>
              <a:rPr lang="en-US" sz="1800" dirty="0" err="1">
                <a:solidFill>
                  <a:srgbClr val="00B0F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PointbiserialResult</a:t>
            </a:r>
            <a:r>
              <a:rPr lang="en-US" sz="1800" dirty="0">
                <a:solidFill>
                  <a:srgbClr val="00B0F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(correlation = 0.291, p-value=0.06</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321870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8DB4B7D-6E19-4B1E-A0ED-621919C15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4CB196DE-BC07-4C0A-9A6F-6FFD5F775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2C13C32D-C8E0-49CB-AF18-A6A13B7FE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65E3DF13-4412-4927-AA38-F077B5A4CB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69EC13-67CE-4C90-95BA-1F7D7F3D38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59492E-0F24-4A22-B24D-A110B4031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5" name="Rectangle 24">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42FA382E-25BA-4B4B-961D-972C8D2F5D82}"/>
              </a:ext>
            </a:extLst>
          </p:cNvPr>
          <p:cNvPicPr>
            <a:picLocks noGrp="1" noChangeAspect="1"/>
          </p:cNvPicPr>
          <p:nvPr>
            <p:ph idx="1"/>
          </p:nvPr>
        </p:nvPicPr>
        <p:blipFill rotWithShape="1">
          <a:blip r:embed="rId2"/>
          <a:srcRect l="6464" r="5440" b="2"/>
          <a:stretch/>
        </p:blipFill>
        <p:spPr>
          <a:xfrm>
            <a:off x="-1" y="10"/>
            <a:ext cx="6095997" cy="4530063"/>
          </a:xfrm>
          <a:prstGeom prst="rect">
            <a:avLst/>
          </a:prstGeom>
        </p:spPr>
      </p:pic>
      <p:pic>
        <p:nvPicPr>
          <p:cNvPr id="7" name="Picture 6" descr="Chart, histogram&#10;&#10;Description automatically generated">
            <a:extLst>
              <a:ext uri="{FF2B5EF4-FFF2-40B4-BE49-F238E27FC236}">
                <a16:creationId xmlns:a16="http://schemas.microsoft.com/office/drawing/2014/main" id="{410D0101-63F0-4612-BD5C-E92DF6D21B3D}"/>
              </a:ext>
            </a:extLst>
          </p:cNvPr>
          <p:cNvPicPr>
            <a:picLocks noChangeAspect="1"/>
          </p:cNvPicPr>
          <p:nvPr/>
        </p:nvPicPr>
        <p:blipFill rotWithShape="1">
          <a:blip r:embed="rId3"/>
          <a:srcRect t="1496" r="-2" b="3346"/>
          <a:stretch/>
        </p:blipFill>
        <p:spPr>
          <a:xfrm>
            <a:off x="6096004" y="10"/>
            <a:ext cx="6095996" cy="4530063"/>
          </a:xfrm>
          <a:prstGeom prst="rect">
            <a:avLst/>
          </a:prstGeom>
        </p:spPr>
      </p:pic>
      <p:sp>
        <p:nvSpPr>
          <p:cNvPr id="27" name="Rectangle 26">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29" name="Rectangle 28">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EEF846F8-3397-4760-BA58-9A7D78FA7BB2}"/>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3100" cap="all" spc="-100" dirty="0">
                <a:solidFill>
                  <a:schemeClr val="tx1"/>
                </a:solidFill>
              </a:rPr>
              <a:t>K-Means and Agglomerative/Hierarchical clustering</a:t>
            </a:r>
          </a:p>
        </p:txBody>
      </p:sp>
    </p:spTree>
    <p:extLst>
      <p:ext uri="{BB962C8B-B14F-4D97-AF65-F5344CB8AC3E}">
        <p14:creationId xmlns:p14="http://schemas.microsoft.com/office/powerpoint/2010/main" val="529697049"/>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FF1A-20A2-4C23-B8DC-21A0951C9E99}"/>
              </a:ext>
            </a:extLst>
          </p:cNvPr>
          <p:cNvSpPr>
            <a:spLocks noGrp="1"/>
          </p:cNvSpPr>
          <p:nvPr>
            <p:ph type="title"/>
          </p:nvPr>
        </p:nvSpPr>
        <p:spPr/>
        <p:txBody>
          <a:bodyPr/>
          <a:lstStyle/>
          <a:p>
            <a:r>
              <a:rPr lang="en-US" dirty="0">
                <a:solidFill>
                  <a:schemeClr val="bg1">
                    <a:lumMod val="85000"/>
                  </a:schemeClr>
                </a:solidFill>
                <a:effectLst>
                  <a:outerShdw blurRad="38100" dist="38100" dir="2700000" algn="tl">
                    <a:srgbClr val="000000">
                      <a:alpha val="43137"/>
                    </a:srgbClr>
                  </a:outerShdw>
                </a:effectLst>
              </a:rPr>
              <a:t>Answering Our Questions</a:t>
            </a:r>
          </a:p>
        </p:txBody>
      </p:sp>
      <p:sp>
        <p:nvSpPr>
          <p:cNvPr id="3" name="Content Placeholder 2">
            <a:extLst>
              <a:ext uri="{FF2B5EF4-FFF2-40B4-BE49-F238E27FC236}">
                <a16:creationId xmlns:a16="http://schemas.microsoft.com/office/drawing/2014/main" id="{3502C08E-5292-43C7-9AA6-C4E195B1E82C}"/>
              </a:ext>
            </a:extLst>
          </p:cNvPr>
          <p:cNvSpPr>
            <a:spLocks noGrp="1"/>
          </p:cNvSpPr>
          <p:nvPr>
            <p:ph idx="1"/>
          </p:nvPr>
        </p:nvSpPr>
        <p:spPr>
          <a:xfrm>
            <a:off x="1066800" y="2014194"/>
            <a:ext cx="10058400" cy="3849624"/>
          </a:xfrm>
        </p:spPr>
        <p:txBody>
          <a:bodyPr/>
          <a:lstStyle/>
          <a:p>
            <a:r>
              <a:rPr lang="en-US" sz="1600" b="1" dirty="0">
                <a:solidFill>
                  <a:schemeClr val="tx1">
                    <a:lumMod val="75000"/>
                    <a:lumOff val="25000"/>
                  </a:schemeClr>
                </a:solidFill>
              </a:rPr>
              <a:t>Is there a growing demand for non-traditional burial in the U.K.?</a:t>
            </a:r>
          </a:p>
          <a:p>
            <a:pPr marL="0" indent="0">
              <a:buNone/>
            </a:pPr>
            <a:r>
              <a:rPr lang="en-US" sz="1600" b="1" dirty="0">
                <a:solidFill>
                  <a:schemeClr val="bg1"/>
                </a:solidFill>
                <a:effectLst>
                  <a:outerShdw blurRad="38100" dist="38100" dir="2700000" algn="tl">
                    <a:srgbClr val="000000">
                      <a:alpha val="43137"/>
                    </a:srgbClr>
                  </a:outerShdw>
                </a:effectLst>
              </a:rPr>
              <a:t>- </a:t>
            </a:r>
            <a:r>
              <a:rPr lang="en-US" sz="1600" b="1" dirty="0">
                <a:solidFill>
                  <a:schemeClr val="bg1">
                    <a:lumMod val="85000"/>
                  </a:schemeClr>
                </a:solidFill>
                <a:effectLst>
                  <a:outerShdw blurRad="38100" dist="38100" dir="2700000" algn="tl">
                    <a:srgbClr val="000000">
                      <a:alpha val="43137"/>
                    </a:srgbClr>
                  </a:outerShdw>
                </a:effectLst>
              </a:rPr>
              <a:t>Yes, if we consider full body burial as traditional burial and cremation as non-traditional. Cremation is the top method of end-of-life disposition. </a:t>
            </a:r>
          </a:p>
          <a:p>
            <a:endParaRPr lang="en-US" sz="1600" b="1" dirty="0">
              <a:solidFill>
                <a:schemeClr val="tx1">
                  <a:lumMod val="75000"/>
                  <a:lumOff val="25000"/>
                </a:schemeClr>
              </a:solidFill>
              <a:effectLst>
                <a:outerShdw blurRad="38100" dist="38100" dir="2700000" algn="tl">
                  <a:srgbClr val="000000">
                    <a:alpha val="43137"/>
                  </a:srgbClr>
                </a:outerShdw>
              </a:effectLst>
            </a:endParaRPr>
          </a:p>
          <a:p>
            <a:r>
              <a:rPr lang="en-US" sz="1600" b="1" dirty="0">
                <a:solidFill>
                  <a:schemeClr val="tx1">
                    <a:lumMod val="75000"/>
                    <a:lumOff val="25000"/>
                  </a:schemeClr>
                </a:solidFill>
              </a:rPr>
              <a:t>What would burial rates look like if Covid-19 did not happen?</a:t>
            </a:r>
          </a:p>
          <a:p>
            <a:pPr marL="0" indent="0">
              <a:buNone/>
            </a:pPr>
            <a:r>
              <a:rPr lang="en-US" sz="1600" b="1" dirty="0">
                <a:solidFill>
                  <a:schemeClr val="bg1">
                    <a:lumMod val="85000"/>
                  </a:schemeClr>
                </a:solidFill>
                <a:effectLst>
                  <a:outerShdw blurRad="38100" dist="38100" dir="2700000" algn="tl">
                    <a:srgbClr val="000000">
                      <a:alpha val="43137"/>
                    </a:srgbClr>
                  </a:outerShdw>
                </a:effectLst>
              </a:rPr>
              <a:t>- We are not able to answer this question; no working model produced. </a:t>
            </a:r>
          </a:p>
        </p:txBody>
      </p:sp>
    </p:spTree>
    <p:extLst>
      <p:ext uri="{BB962C8B-B14F-4D97-AF65-F5344CB8AC3E}">
        <p14:creationId xmlns:p14="http://schemas.microsoft.com/office/powerpoint/2010/main" val="377696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7ABF4-FE5A-4C3E-AA39-0409BD12C9F6}"/>
              </a:ext>
            </a:extLst>
          </p:cNvPr>
          <p:cNvSpPr>
            <a:spLocks noGrp="1"/>
          </p:cNvSpPr>
          <p:nvPr>
            <p:ph type="title"/>
          </p:nvPr>
        </p:nvSpPr>
        <p:spPr/>
        <p:txBody>
          <a:bodyPr/>
          <a:lstStyle/>
          <a:p>
            <a:r>
              <a:rPr lang="en-US" dirty="0">
                <a:solidFill>
                  <a:schemeClr val="bg1"/>
                </a:solidFill>
                <a:effectLst>
                  <a:outerShdw blurRad="38100" dist="38100" dir="2700000" algn="tl">
                    <a:srgbClr val="000000">
                      <a:alpha val="43137"/>
                    </a:srgbClr>
                  </a:outerShdw>
                </a:effectLst>
              </a:rPr>
              <a:t>Drawing Insights from Our Analysis </a:t>
            </a:r>
          </a:p>
        </p:txBody>
      </p:sp>
      <p:sp>
        <p:nvSpPr>
          <p:cNvPr id="3" name="Content Placeholder 2">
            <a:extLst>
              <a:ext uri="{FF2B5EF4-FFF2-40B4-BE49-F238E27FC236}">
                <a16:creationId xmlns:a16="http://schemas.microsoft.com/office/drawing/2014/main" id="{D00598FB-3377-4B60-9778-F82B3033EDA5}"/>
              </a:ext>
            </a:extLst>
          </p:cNvPr>
          <p:cNvSpPr>
            <a:spLocks noGrp="1"/>
          </p:cNvSpPr>
          <p:nvPr>
            <p:ph idx="1"/>
          </p:nvPr>
        </p:nvSpPr>
        <p:spPr/>
        <p:txBody>
          <a:bodyPr/>
          <a:lstStyle/>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Average cremation fees in January 2021: </a:t>
            </a:r>
            <a:r>
              <a:rPr lang="en-US" b="0" dirty="0">
                <a:solidFill>
                  <a:schemeClr val="bg1"/>
                </a:solidFill>
                <a:effectLst>
                  <a:outerShdw blurRad="38100" dist="38100" dir="2700000" algn="tl">
                    <a:srgbClr val="000000">
                      <a:alpha val="43137"/>
                    </a:srgbClr>
                  </a:outerShdw>
                </a:effectLst>
              </a:rPr>
              <a:t>~</a:t>
            </a:r>
            <a:r>
              <a:rPr lang="en-US" dirty="0">
                <a:solidFill>
                  <a:schemeClr val="bg1"/>
                </a:solidFill>
                <a:effectLst>
                  <a:outerShdw blurRad="38100" dist="38100" dir="2700000" algn="tl">
                    <a:srgbClr val="000000">
                      <a:alpha val="43137"/>
                    </a:srgbClr>
                  </a:outerShdw>
                </a:effectLst>
              </a:rPr>
              <a:t>£750 to £1500.</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Average burial fees for a single grave for an adult from 2016 to 2021: </a:t>
            </a:r>
            <a:r>
              <a:rPr lang="en-US" b="0" dirty="0">
                <a:solidFill>
                  <a:schemeClr val="bg1"/>
                </a:solidFill>
                <a:effectLst>
                  <a:outerShdw blurRad="38100" dist="38100" dir="2700000" algn="tl">
                    <a:srgbClr val="000000">
                      <a:alpha val="43137"/>
                    </a:srgbClr>
                  </a:outerShdw>
                </a:effectLst>
              </a:rPr>
              <a:t>~</a:t>
            </a:r>
            <a:r>
              <a:rPr lang="en-US" dirty="0">
                <a:solidFill>
                  <a:schemeClr val="bg1"/>
                </a:solidFill>
                <a:effectLst>
                  <a:outerShdw blurRad="38100" dist="38100" dir="2700000" algn="tl">
                    <a:srgbClr val="000000">
                      <a:alpha val="43137"/>
                    </a:srgbClr>
                  </a:outerShdw>
                </a:effectLst>
              </a:rPr>
              <a:t>£1000 to £5000.</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Burial fees are approximately 20% more expensive than cremation fees.</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Highest volume of cremations by a crematoria (in this data, it was Bournemouth Crematorium) in 2020 was 4,066. </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Cemetery with the most bodies buried, St. Pancras &amp; Islington Cemetery, has 812,000 burials. </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Even though this cemetery is 190 acres, it will eventually reach its full capacity. Graves can be reused, but an exclusive right of burial or cremated remains plot is sold for at least 50 to 100 years, so cemeteries can get crowded whenever there is a surge of deaths within a population as the demand for plots increases while the supply is limited. On the other hand, there are various ways to preserve cremation ashes other than burial. </a:t>
            </a:r>
          </a:p>
        </p:txBody>
      </p:sp>
    </p:spTree>
    <p:extLst>
      <p:ext uri="{BB962C8B-B14F-4D97-AF65-F5344CB8AC3E}">
        <p14:creationId xmlns:p14="http://schemas.microsoft.com/office/powerpoint/2010/main" val="23277202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A626-32BC-4048-8246-F42A5B713212}"/>
              </a:ext>
            </a:extLst>
          </p:cNvPr>
          <p:cNvSpPr>
            <a:spLocks noGrp="1"/>
          </p:cNvSpPr>
          <p:nvPr>
            <p:ph type="title"/>
          </p:nvPr>
        </p:nvSpPr>
        <p:spPr/>
        <p:txBody>
          <a:bodyPr/>
          <a:lstStyle/>
          <a:p>
            <a:r>
              <a:rPr lang="en-US" dirty="0">
                <a:solidFill>
                  <a:schemeClr val="bg1"/>
                </a:solidFill>
                <a:effectLst>
                  <a:outerShdw blurRad="38100" dist="38100" dir="2700000" algn="tl">
                    <a:srgbClr val="000000">
                      <a:alpha val="43137"/>
                    </a:srgbClr>
                  </a:outerShdw>
                </a:effectLst>
              </a:rPr>
              <a:t>Drawing Insights from Our Analysis (continued)</a:t>
            </a:r>
            <a:endParaRPr lang="en-US" dirty="0"/>
          </a:p>
        </p:txBody>
      </p:sp>
      <p:sp>
        <p:nvSpPr>
          <p:cNvPr id="3" name="Content Placeholder 2">
            <a:extLst>
              <a:ext uri="{FF2B5EF4-FFF2-40B4-BE49-F238E27FC236}">
                <a16:creationId xmlns:a16="http://schemas.microsoft.com/office/drawing/2014/main" id="{815B696F-DA67-4B43-9023-6AA0448F4E8F}"/>
              </a:ext>
            </a:extLst>
          </p:cNvPr>
          <p:cNvSpPr>
            <a:spLocks noGrp="1"/>
          </p:cNvSpPr>
          <p:nvPr>
            <p:ph idx="1"/>
          </p:nvPr>
        </p:nvSpPr>
        <p:spPr/>
        <p:txBody>
          <a:bodyPr>
            <a:normAutofit lnSpcReduction="10000"/>
          </a:bodyPr>
          <a:lstStyle/>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Cremation costs are highest in Southwest England.</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Peterborough had the highest basic cremation fees in 2021 (£1,002).</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On the other hand, Purbeck, which is also in South England, had the lowest basic cremation fees (£538). </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Bar graph showing distances between crematoriums were randomized, Truro had the longest distance because it was relative to Middlesbrough, where Truro is at the very Southwest of England and Middlesbrough in the North. </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From 2016-2021, Highgate Cemetery had the highest burial costs (approximately £18,325) and Charlton Cemetery the lowest burial costs (about £657).</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Magnificent Seven are the seven large private cemeteries in London. This includes Highgate Cemetery, Kensal Green Cemetery, West Norwood Cemetery, Brompton Cemetery, Abney Park Cemetery (closed), </a:t>
            </a:r>
            <a:r>
              <a:rPr lang="en-US" sz="1400" dirty="0" err="1">
                <a:solidFill>
                  <a:schemeClr val="bg1"/>
                </a:solidFill>
                <a:effectLst>
                  <a:outerShdw blurRad="38100" dist="38100" dir="2700000" algn="tl">
                    <a:srgbClr val="000000">
                      <a:alpha val="43137"/>
                    </a:srgbClr>
                  </a:outerShdw>
                </a:effectLst>
              </a:rPr>
              <a:t>Nunhead</a:t>
            </a:r>
            <a:r>
              <a:rPr lang="en-US" sz="1400" dirty="0">
                <a:solidFill>
                  <a:schemeClr val="bg1"/>
                </a:solidFill>
                <a:effectLst>
                  <a:outerShdw blurRad="38100" dist="38100" dir="2700000" algn="tl">
                    <a:srgbClr val="000000">
                      <a:alpha val="43137"/>
                    </a:srgbClr>
                  </a:outerShdw>
                </a:effectLst>
              </a:rPr>
              <a:t> Cemetery (closed) and Tower Hamlets Cemetery (closed). </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Although Kensal Green and Brompton Cemeteries, according to our mapping analysis, are in the mid range of burial costs, between £8,000-£10,000, it is still higher than the majority cemeteries.</a:t>
            </a:r>
          </a:p>
          <a:p>
            <a:pPr>
              <a:buFont typeface="Wingdings" panose="05000000000000000000" pitchFamily="2" charset="2"/>
              <a:buChar char="Ø"/>
            </a:pPr>
            <a:r>
              <a:rPr lang="en-US" sz="1400" dirty="0">
                <a:solidFill>
                  <a:schemeClr val="bg1"/>
                </a:solidFill>
                <a:effectLst>
                  <a:outerShdw blurRad="38100" dist="38100" dir="2700000" algn="tl">
                    <a:srgbClr val="000000">
                      <a:alpha val="43137"/>
                    </a:srgbClr>
                  </a:outerShdw>
                </a:effectLst>
              </a:rPr>
              <a:t>Privately owned cemeteries are more expensive. </a:t>
            </a:r>
          </a:p>
        </p:txBody>
      </p:sp>
    </p:spTree>
    <p:extLst>
      <p:ext uri="{BB962C8B-B14F-4D97-AF65-F5344CB8AC3E}">
        <p14:creationId xmlns:p14="http://schemas.microsoft.com/office/powerpoint/2010/main" val="35726438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7CDA-EF64-4F82-AF2D-C020C687AA3B}"/>
              </a:ext>
            </a:extLst>
          </p:cNvPr>
          <p:cNvSpPr>
            <a:spLocks noGrp="1"/>
          </p:cNvSpPr>
          <p:nvPr>
            <p:ph type="title"/>
          </p:nvPr>
        </p:nvSpPr>
        <p:spPr/>
        <p:txBody>
          <a:bodyPr/>
          <a:lstStyle/>
          <a:p>
            <a:r>
              <a:rPr lang="en-US" dirty="0">
                <a:solidFill>
                  <a:schemeClr val="bg1"/>
                </a:solidFill>
                <a:effectLst>
                  <a:outerShdw blurRad="38100" dist="38100" dir="2700000" algn="tl">
                    <a:srgbClr val="000000">
                      <a:alpha val="43137"/>
                    </a:srgbClr>
                  </a:outerShdw>
                </a:effectLst>
              </a:rPr>
              <a:t>Assumptions and Limitations</a:t>
            </a:r>
            <a:br>
              <a:rPr lang="en-US" dirty="0"/>
            </a:br>
            <a:endParaRPr lang="en-US" dirty="0"/>
          </a:p>
        </p:txBody>
      </p:sp>
      <p:sp>
        <p:nvSpPr>
          <p:cNvPr id="3" name="Content Placeholder 2">
            <a:extLst>
              <a:ext uri="{FF2B5EF4-FFF2-40B4-BE49-F238E27FC236}">
                <a16:creationId xmlns:a16="http://schemas.microsoft.com/office/drawing/2014/main" id="{3C206774-0226-4F2C-A594-E76069F3ADF8}"/>
              </a:ext>
            </a:extLst>
          </p:cNvPr>
          <p:cNvSpPr>
            <a:spLocks noGrp="1"/>
          </p:cNvSpPr>
          <p:nvPr>
            <p:ph idx="1"/>
          </p:nvPr>
        </p:nvSpPr>
        <p:spPr/>
        <p:txBody>
          <a:bodyPr/>
          <a:lstStyle/>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Data spans only maximum 1 year; not enough for time-series or causal impact model.</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New perspective gained and ideas for improvements.</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Collection of more secondary data for cemeteries outside of London area.</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Further research for burial and cremation records divided years spanning more than 8 to 10 years.</a:t>
            </a:r>
          </a:p>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 Ensuring that coordinates for locations are precise. </a:t>
            </a:r>
          </a:p>
        </p:txBody>
      </p:sp>
    </p:spTree>
    <p:extLst>
      <p:ext uri="{BB962C8B-B14F-4D97-AF65-F5344CB8AC3E}">
        <p14:creationId xmlns:p14="http://schemas.microsoft.com/office/powerpoint/2010/main" val="79367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56" name="Rectangle 55">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58" name="Rectangle 57">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0" name="Group 5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61" name="Straight Connector 60">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E4A1EA-CC7A-46BF-8D19-026BF41742E7}"/>
              </a:ext>
            </a:extLst>
          </p:cNvPr>
          <p:cNvSpPr>
            <a:spLocks noGrp="1"/>
          </p:cNvSpPr>
          <p:nvPr>
            <p:ph type="title"/>
          </p:nvPr>
        </p:nvSpPr>
        <p:spPr>
          <a:xfrm>
            <a:off x="0" y="-20686"/>
            <a:ext cx="12192000" cy="6857998"/>
          </a:xfrm>
          <a:blipFill>
            <a:blip r:embed="rId2"/>
            <a:stretch>
              <a:fillRect/>
            </a:stretch>
          </a:blipFill>
        </p:spPr>
        <p:txBody>
          <a:bodyPr vert="horz" lIns="91440" tIns="45720" rIns="91440" bIns="45720" rtlCol="0" anchor="ctr">
            <a:normAutofit/>
          </a:bodyPr>
          <a:lstStyle/>
          <a:p>
            <a:pPr algn="ctr">
              <a:lnSpc>
                <a:spcPct val="83000"/>
              </a:lnSpc>
            </a:pPr>
            <a:r>
              <a:rPr lang="en-US" sz="7200" cap="all" spc="-100" dirty="0">
                <a:solidFill>
                  <a:schemeClr val="tx1"/>
                </a:solidFill>
              </a:rPr>
              <a:t>Thank you!</a:t>
            </a:r>
          </a:p>
        </p:txBody>
      </p:sp>
      <p:sp>
        <p:nvSpPr>
          <p:cNvPr id="3" name="Content Placeholder 2">
            <a:extLst>
              <a:ext uri="{FF2B5EF4-FFF2-40B4-BE49-F238E27FC236}">
                <a16:creationId xmlns:a16="http://schemas.microsoft.com/office/drawing/2014/main" id="{A0B5CCFE-6168-47F5-B733-6D0EBBDCE41C}"/>
              </a:ext>
            </a:extLst>
          </p:cNvPr>
          <p:cNvSpPr>
            <a:spLocks noGrp="1"/>
          </p:cNvSpPr>
          <p:nvPr>
            <p:ph idx="4294967295"/>
          </p:nvPr>
        </p:nvSpPr>
        <p:spPr>
          <a:xfrm>
            <a:off x="398282" y="4681579"/>
            <a:ext cx="4633415" cy="2572193"/>
          </a:xfrm>
        </p:spPr>
        <p:txBody>
          <a:bodyPr vert="horz" lIns="91440" tIns="45720" rIns="91440" bIns="45720" rtlCol="0">
            <a:normAutofit/>
          </a:bodyPr>
          <a:lstStyle/>
          <a:p>
            <a:pPr>
              <a:lnSpc>
                <a:spcPct val="100000"/>
              </a:lnSpc>
            </a:pPr>
            <a:r>
              <a:rPr lang="en-US" dirty="0"/>
              <a:t>Email: </a:t>
            </a:r>
            <a:r>
              <a:rPr lang="en-US" dirty="0">
                <a:hlinkClick r:id="rId3"/>
              </a:rPr>
              <a:t>ymaq203@gmail.com</a:t>
            </a:r>
            <a:endParaRPr lang="en-US" dirty="0"/>
          </a:p>
          <a:p>
            <a:pPr>
              <a:lnSpc>
                <a:spcPct val="100000"/>
              </a:lnSpc>
            </a:pPr>
            <a:r>
              <a:rPr lang="en-US" dirty="0" err="1"/>
              <a:t>Linkedin</a:t>
            </a:r>
            <a:r>
              <a:rPr lang="en-US" dirty="0"/>
              <a:t>: </a:t>
            </a:r>
            <a:r>
              <a:rPr lang="en-US" dirty="0">
                <a:hlinkClick r:id="rId4"/>
              </a:rPr>
              <a:t>https://www.linkedin.com/in/yvonnemaeq/</a:t>
            </a:r>
            <a:endParaRPr lang="en-US" dirty="0"/>
          </a:p>
          <a:p>
            <a:pPr>
              <a:lnSpc>
                <a:spcPct val="100000"/>
              </a:lnSpc>
            </a:pPr>
            <a:r>
              <a:rPr lang="en-US" dirty="0" err="1"/>
              <a:t>Github</a:t>
            </a:r>
            <a:r>
              <a:rPr lang="en-US" dirty="0"/>
              <a:t>: </a:t>
            </a:r>
            <a:r>
              <a:rPr lang="en-US" dirty="0">
                <a:hlinkClick r:id="rId5"/>
              </a:rPr>
              <a:t>https://github.com/yuvemaq</a:t>
            </a:r>
            <a:endParaRPr lang="en-US" dirty="0"/>
          </a:p>
          <a:p>
            <a:pPr>
              <a:lnSpc>
                <a:spcPct val="100000"/>
              </a:lnSpc>
            </a:pPr>
            <a:r>
              <a:rPr lang="en-US" dirty="0"/>
              <a:t>Special thanks to my mentor, Kevin Ding</a:t>
            </a:r>
          </a:p>
        </p:txBody>
      </p:sp>
    </p:spTree>
    <p:extLst>
      <p:ext uri="{BB962C8B-B14F-4D97-AF65-F5344CB8AC3E}">
        <p14:creationId xmlns:p14="http://schemas.microsoft.com/office/powerpoint/2010/main" val="4197165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2B303D-8F0B-4956-9154-15FCCB2F555F}"/>
              </a:ext>
            </a:extLst>
          </p:cNvPr>
          <p:cNvSpPr>
            <a:spLocks noGrp="1"/>
          </p:cNvSpPr>
          <p:nvPr>
            <p:ph type="title"/>
          </p:nvPr>
        </p:nvSpPr>
        <p:spPr/>
        <p:txBody>
          <a:bodyPr>
            <a:normAutofit/>
          </a:bodyPr>
          <a:lstStyle/>
          <a:p>
            <a:r>
              <a:rPr lang="en-US" sz="2800" dirty="0">
                <a:solidFill>
                  <a:schemeClr val="bg1"/>
                </a:solidFill>
                <a:effectLst>
                  <a:outerShdw blurRad="38100" dist="38100" dir="2700000" algn="tl">
                    <a:srgbClr val="000000">
                      <a:alpha val="43137"/>
                    </a:srgbClr>
                  </a:outerShdw>
                </a:effectLst>
              </a:rPr>
              <a:t>Data Acquisition and Cleaning</a:t>
            </a:r>
          </a:p>
        </p:txBody>
      </p:sp>
      <p:sp>
        <p:nvSpPr>
          <p:cNvPr id="8" name="Content Placeholder 7">
            <a:extLst>
              <a:ext uri="{FF2B5EF4-FFF2-40B4-BE49-F238E27FC236}">
                <a16:creationId xmlns:a16="http://schemas.microsoft.com/office/drawing/2014/main" id="{2AF8CFDD-8444-4055-ADB6-5081DB2D8AB4}"/>
              </a:ext>
            </a:extLst>
          </p:cNvPr>
          <p:cNvSpPr>
            <a:spLocks noGrp="1"/>
          </p:cNvSpPr>
          <p:nvPr>
            <p:ph sz="half" idx="1"/>
          </p:nvPr>
        </p:nvSpPr>
        <p:spPr>
          <a:gradFill>
            <a:gsLst>
              <a:gs pos="0">
                <a:schemeClr val="bg1"/>
              </a:gs>
              <a:gs pos="31000">
                <a:schemeClr val="tx1">
                  <a:lumMod val="65000"/>
                  <a:lumOff val="35000"/>
                </a:schemeClr>
              </a:gs>
              <a:gs pos="81000">
                <a:schemeClr val="tx1">
                  <a:lumMod val="75000"/>
                  <a:lumOff val="25000"/>
                </a:schemeClr>
              </a:gs>
              <a:gs pos="100000">
                <a:schemeClr val="bg1">
                  <a:lumMod val="85000"/>
                </a:schemeClr>
              </a:gs>
            </a:gsLst>
            <a:lin ang="5400000" scaled="1"/>
          </a:gradFill>
          <a:effectLst>
            <a:glow rad="127000">
              <a:schemeClr val="accent1">
                <a:alpha val="96000"/>
              </a:schemeClr>
            </a:glow>
          </a:effectLst>
        </p:spPr>
        <p:txBody>
          <a:bodyPr>
            <a:normAutofit fontScale="92500" lnSpcReduction="20000"/>
          </a:bodyPr>
          <a:lstStyle/>
          <a:p>
            <a:pPr marL="0" indent="0">
              <a:buNone/>
            </a:pPr>
            <a:r>
              <a:rPr lang="en-US" sz="3000" b="1" u="sng" dirty="0">
                <a:latin typeface="+mj-lt"/>
              </a:rPr>
              <a:t>Sources:</a:t>
            </a:r>
          </a:p>
          <a:p>
            <a:pPr>
              <a:buFont typeface="Wingdings" panose="05000000000000000000" pitchFamily="2" charset="2"/>
              <a:buChar char="Ø"/>
            </a:pPr>
            <a:r>
              <a:rPr lang="en-US" b="1" dirty="0">
                <a:latin typeface="+mj-lt"/>
              </a:rPr>
              <a:t>Office for National Statistics</a:t>
            </a:r>
          </a:p>
          <a:p>
            <a:pPr>
              <a:buFont typeface="Wingdings" panose="05000000000000000000" pitchFamily="2" charset="2"/>
              <a:buChar char="Ø"/>
            </a:pPr>
            <a:r>
              <a:rPr lang="en-US" dirty="0" err="1">
                <a:solidFill>
                  <a:srgbClr val="CCFF99"/>
                </a:solidFill>
                <a:latin typeface="+mj-lt"/>
              </a:rPr>
              <a:t>Calderdale</a:t>
            </a:r>
            <a:r>
              <a:rPr lang="en-US" dirty="0">
                <a:solidFill>
                  <a:srgbClr val="CCFF99"/>
                </a:solidFill>
                <a:latin typeface="+mj-lt"/>
              </a:rPr>
              <a:t> Metropolitan Borough Council</a:t>
            </a:r>
          </a:p>
          <a:p>
            <a:pPr>
              <a:buFont typeface="Wingdings" panose="05000000000000000000" pitchFamily="2" charset="2"/>
              <a:buChar char="Ø"/>
            </a:pPr>
            <a:r>
              <a:rPr lang="en-US" b="1" dirty="0">
                <a:solidFill>
                  <a:schemeClr val="accent1">
                    <a:lumMod val="40000"/>
                    <a:lumOff val="60000"/>
                  </a:schemeClr>
                </a:solidFill>
                <a:latin typeface="+mj-lt"/>
              </a:rPr>
              <a:t>Wikipedia</a:t>
            </a:r>
          </a:p>
          <a:p>
            <a:pPr>
              <a:buFont typeface="Wingdings" panose="05000000000000000000" pitchFamily="2" charset="2"/>
              <a:buChar char="Ø"/>
            </a:pPr>
            <a:r>
              <a:rPr lang="en-US" b="1" dirty="0">
                <a:solidFill>
                  <a:schemeClr val="accent1">
                    <a:lumMod val="40000"/>
                    <a:lumOff val="60000"/>
                  </a:schemeClr>
                </a:solidFill>
                <a:latin typeface="+mj-lt"/>
              </a:rPr>
              <a:t>Google maps</a:t>
            </a:r>
          </a:p>
          <a:p>
            <a:pPr>
              <a:buFont typeface="Wingdings" panose="05000000000000000000" pitchFamily="2" charset="2"/>
              <a:buChar char="Ø"/>
            </a:pPr>
            <a:r>
              <a:rPr lang="en-US" b="1" dirty="0">
                <a:latin typeface="+mj-lt"/>
              </a:rPr>
              <a:t>BBC News</a:t>
            </a:r>
          </a:p>
          <a:p>
            <a:pPr>
              <a:buFont typeface="Wingdings" panose="05000000000000000000" pitchFamily="2" charset="2"/>
              <a:buChar char="Ø"/>
            </a:pPr>
            <a:r>
              <a:rPr lang="en-US" dirty="0">
                <a:solidFill>
                  <a:schemeClr val="accent1">
                    <a:lumMod val="40000"/>
                    <a:lumOff val="60000"/>
                  </a:schemeClr>
                </a:solidFill>
                <a:latin typeface="+mj-lt"/>
              </a:rPr>
              <a:t>Data.gov.uk</a:t>
            </a:r>
          </a:p>
          <a:p>
            <a:pPr>
              <a:buFont typeface="Wingdings" panose="05000000000000000000" pitchFamily="2" charset="2"/>
              <a:buChar char="Ø"/>
            </a:pPr>
            <a:r>
              <a:rPr lang="en-US" dirty="0">
                <a:solidFill>
                  <a:schemeClr val="bg1"/>
                </a:solidFill>
                <a:latin typeface="+mj-lt"/>
              </a:rPr>
              <a:t>Individual borough’s websites (for burial fees)</a:t>
            </a:r>
          </a:p>
          <a:p>
            <a:pPr>
              <a:buFont typeface="Wingdings" panose="05000000000000000000" pitchFamily="2" charset="2"/>
              <a:buChar char="Ø"/>
            </a:pPr>
            <a:r>
              <a:rPr lang="en-US" b="1" dirty="0">
                <a:latin typeface="+mj-lt"/>
              </a:rPr>
              <a:t>Cemetery websites</a:t>
            </a:r>
          </a:p>
          <a:p>
            <a:pPr marL="0" indent="0">
              <a:buNone/>
            </a:pPr>
            <a:endParaRPr lang="en-US" dirty="0"/>
          </a:p>
        </p:txBody>
      </p:sp>
      <p:sp>
        <p:nvSpPr>
          <p:cNvPr id="9" name="Content Placeholder 8">
            <a:extLst>
              <a:ext uri="{FF2B5EF4-FFF2-40B4-BE49-F238E27FC236}">
                <a16:creationId xmlns:a16="http://schemas.microsoft.com/office/drawing/2014/main" id="{CBC6B817-E14C-427A-BA97-ACBB2C485535}"/>
              </a:ext>
            </a:extLst>
          </p:cNvPr>
          <p:cNvSpPr>
            <a:spLocks noGrp="1"/>
          </p:cNvSpPr>
          <p:nvPr>
            <p:ph sz="half" idx="2"/>
          </p:nvPr>
        </p:nvSpPr>
        <p:spPr>
          <a:xfrm>
            <a:off x="7551420" y="1353159"/>
            <a:ext cx="3505199" cy="1238251"/>
          </a:xfrm>
          <a:gradFill>
            <a:gsLst>
              <a:gs pos="90272">
                <a:schemeClr val="accent3">
                  <a:lumMod val="50000"/>
                </a:schemeClr>
              </a:gs>
              <a:gs pos="100000">
                <a:schemeClr val="bg2">
                  <a:lumMod val="10000"/>
                </a:schemeClr>
              </a:gs>
              <a:gs pos="0">
                <a:schemeClr val="bg2">
                  <a:lumMod val="10000"/>
                </a:schemeClr>
              </a:gs>
              <a:gs pos="44000">
                <a:schemeClr val="accent3">
                  <a:lumMod val="75000"/>
                </a:schemeClr>
              </a:gs>
              <a:gs pos="76000">
                <a:schemeClr val="accent3">
                  <a:lumMod val="75000"/>
                </a:schemeClr>
              </a:gs>
              <a:gs pos="100000">
                <a:schemeClr val="accent1">
                  <a:lumMod val="50000"/>
                </a:schemeClr>
              </a:gs>
            </a:gsLst>
            <a:lin ang="5400000" scaled="1"/>
          </a:gradFill>
          <a:effectLst>
            <a:glow rad="228600">
              <a:schemeClr val="accent3">
                <a:satMod val="175000"/>
                <a:alpha val="40000"/>
              </a:schemeClr>
            </a:glow>
          </a:effectLst>
        </p:spPr>
        <p:txBody>
          <a:bodyPr>
            <a:normAutofit fontScale="92500" lnSpcReduction="20000"/>
          </a:bodyPr>
          <a:lstStyle/>
          <a:p>
            <a:pPr>
              <a:buFont typeface="Wingdings" panose="05000000000000000000" pitchFamily="2" charset="2"/>
              <a:buChar char="Ø"/>
            </a:pPr>
            <a:r>
              <a:rPr lang="en-US" dirty="0">
                <a:solidFill>
                  <a:srgbClr val="CCFF99"/>
                </a:solidFill>
              </a:rPr>
              <a:t>Public Health Funeral Records (West Yorkshire, UK)</a:t>
            </a:r>
          </a:p>
          <a:p>
            <a:pPr>
              <a:buFont typeface="Wingdings" panose="05000000000000000000" pitchFamily="2" charset="2"/>
              <a:buChar char="Ø"/>
            </a:pPr>
            <a:r>
              <a:rPr lang="en-US" dirty="0">
                <a:solidFill>
                  <a:srgbClr val="CCFF99"/>
                </a:solidFill>
              </a:rPr>
              <a:t>Cremations in the British Islands</a:t>
            </a:r>
          </a:p>
        </p:txBody>
      </p:sp>
      <p:sp>
        <p:nvSpPr>
          <p:cNvPr id="22" name="Right Brace 21">
            <a:extLst>
              <a:ext uri="{FF2B5EF4-FFF2-40B4-BE49-F238E27FC236}">
                <a16:creationId xmlns:a16="http://schemas.microsoft.com/office/drawing/2014/main" id="{0892E927-6118-4457-9209-6C619B01A956}"/>
              </a:ext>
            </a:extLst>
          </p:cNvPr>
          <p:cNvSpPr/>
          <p:nvPr/>
        </p:nvSpPr>
        <p:spPr>
          <a:xfrm>
            <a:off x="4705351" y="3428999"/>
            <a:ext cx="1756412" cy="205740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400ACC42-5CAF-4E2F-8A1D-5F61FAB17889}"/>
              </a:ext>
            </a:extLst>
          </p:cNvPr>
          <p:cNvCxnSpPr/>
          <p:nvPr/>
        </p:nvCxnSpPr>
        <p:spPr>
          <a:xfrm flipV="1">
            <a:off x="5501638" y="2014194"/>
            <a:ext cx="1981201" cy="1123950"/>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25" name="TextBox 24">
            <a:extLst>
              <a:ext uri="{FF2B5EF4-FFF2-40B4-BE49-F238E27FC236}">
                <a16:creationId xmlns:a16="http://schemas.microsoft.com/office/drawing/2014/main" id="{88F669B0-CBFC-4D32-BCF5-30F9CF1F595D}"/>
              </a:ext>
            </a:extLst>
          </p:cNvPr>
          <p:cNvSpPr txBox="1"/>
          <p:nvPr/>
        </p:nvSpPr>
        <p:spPr>
          <a:xfrm>
            <a:off x="6500813" y="3762210"/>
            <a:ext cx="4124325" cy="1200329"/>
          </a:xfrm>
          <a:prstGeom prst="rect">
            <a:avLst/>
          </a:prstGeom>
          <a:gradFill>
            <a:gsLst>
              <a:gs pos="93000">
                <a:schemeClr val="bg1">
                  <a:lumMod val="50000"/>
                </a:schemeClr>
              </a:gs>
              <a:gs pos="100000">
                <a:schemeClr val="bg2">
                  <a:lumMod val="10000"/>
                </a:schemeClr>
              </a:gs>
              <a:gs pos="1000">
                <a:schemeClr val="tx1"/>
              </a:gs>
              <a:gs pos="38000">
                <a:schemeClr val="tx1"/>
              </a:gs>
              <a:gs pos="76000">
                <a:schemeClr val="tx1">
                  <a:lumMod val="65000"/>
                  <a:lumOff val="35000"/>
                </a:schemeClr>
              </a:gs>
              <a:gs pos="100000">
                <a:schemeClr val="bg1"/>
              </a:gs>
            </a:gsLst>
            <a:lin ang="5400000" scaled="1"/>
          </a:gradFill>
          <a:effectLst>
            <a:glow rad="228600">
              <a:schemeClr val="accent6">
                <a:satMod val="175000"/>
                <a:alpha val="40000"/>
              </a:schemeClr>
            </a:glow>
          </a:effectLst>
        </p:spPr>
        <p:txBody>
          <a:bodyPr wrap="square" rtlCol="0">
            <a:spAutoFit/>
          </a:bodyPr>
          <a:lstStyle/>
          <a:p>
            <a:pPr marL="285750" indent="-285750">
              <a:buFont typeface="Wingdings" panose="05000000000000000000" pitchFamily="2" charset="2"/>
              <a:buChar char="Ø"/>
            </a:pPr>
            <a:r>
              <a:rPr lang="en-US" dirty="0">
                <a:solidFill>
                  <a:schemeClr val="bg1"/>
                </a:solidFill>
              </a:rPr>
              <a:t>Secondary data collection for burial data (burial sites, no. graves/bodies per site, coordinates, burial fees)</a:t>
            </a:r>
          </a:p>
        </p:txBody>
      </p:sp>
    </p:spTree>
    <p:extLst>
      <p:ext uri="{BB962C8B-B14F-4D97-AF65-F5344CB8AC3E}">
        <p14:creationId xmlns:p14="http://schemas.microsoft.com/office/powerpoint/2010/main" val="233884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fade">
                                      <p:cBhvr>
                                        <p:cTn id="20" dur="500"/>
                                        <p:tgtEl>
                                          <p:spTgt spid="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animEffect transition="in" filter="fade">
                                      <p:cBhvr>
                                        <p:cTn id="35" dur="500"/>
                                        <p:tgtEl>
                                          <p:spTgt spid="8">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fade">
                                      <p:cBhvr>
                                        <p:cTn id="40" dur="500"/>
                                        <p:tgtEl>
                                          <p:spTgt spid="8">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animEffect transition="in" filter="fade">
                                      <p:cBhvr>
                                        <p:cTn id="45" dur="500"/>
                                        <p:tgtEl>
                                          <p:spTgt spid="8">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xEl>
                                              <p:pRg st="8" end="8"/>
                                            </p:txEl>
                                          </p:spTgt>
                                        </p:tgtEl>
                                        <p:attrNameLst>
                                          <p:attrName>style.visibility</p:attrName>
                                        </p:attrNameLst>
                                      </p:cBhvr>
                                      <p:to>
                                        <p:strVal val="visible"/>
                                      </p:to>
                                    </p:set>
                                    <p:animEffect transition="in" filter="fade">
                                      <p:cBhvr>
                                        <p:cTn id="50" dur="500"/>
                                        <p:tgtEl>
                                          <p:spTgt spid="8">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9">
                                            <p:bg/>
                                          </p:spTgt>
                                        </p:tgtEl>
                                        <p:attrNameLst>
                                          <p:attrName>style.visibility</p:attrName>
                                        </p:attrNameLst>
                                      </p:cBhvr>
                                      <p:to>
                                        <p:strVal val="visible"/>
                                      </p:to>
                                    </p:set>
                                    <p:animEffect transition="in" filter="fade">
                                      <p:cBhvr>
                                        <p:cTn id="60" dur="500"/>
                                        <p:tgtEl>
                                          <p:spTgt spid="9">
                                            <p:bg/>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xEl>
                                              <p:pRg st="0" end="0"/>
                                            </p:txEl>
                                          </p:spTgt>
                                        </p:tgtEl>
                                        <p:attrNameLst>
                                          <p:attrName>style.visibility</p:attrName>
                                        </p:attrNameLst>
                                      </p:cBhvr>
                                      <p:to>
                                        <p:strVal val="visible"/>
                                      </p:to>
                                    </p:set>
                                    <p:animEffect transition="in" filter="fade">
                                      <p:cBhvr>
                                        <p:cTn id="63" dur="500"/>
                                        <p:tgtEl>
                                          <p:spTgt spid="9">
                                            <p:txEl>
                                              <p:pRg st="0" end="0"/>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xEl>
                                              <p:pRg st="1" end="1"/>
                                            </p:txEl>
                                          </p:spTgt>
                                        </p:tgtEl>
                                        <p:attrNameLst>
                                          <p:attrName>style.visibility</p:attrName>
                                        </p:attrNameLst>
                                      </p:cBhvr>
                                      <p:to>
                                        <p:strVal val="visible"/>
                                      </p:to>
                                    </p:set>
                                    <p:animEffect transition="in" filter="fade">
                                      <p:cBhvr>
                                        <p:cTn id="66" dur="500"/>
                                        <p:tgtEl>
                                          <p:spTgt spid="9">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000"/>
                                        <p:tgtEl>
                                          <p:spTgt spid="22"/>
                                        </p:tgtEl>
                                      </p:cBhvr>
                                    </p:animEffect>
                                    <p:anim calcmode="lin" valueType="num">
                                      <p:cBhvr>
                                        <p:cTn id="72" dur="1000" fill="hold"/>
                                        <p:tgtEl>
                                          <p:spTgt spid="22"/>
                                        </p:tgtEl>
                                        <p:attrNameLst>
                                          <p:attrName>ppt_x</p:attrName>
                                        </p:attrNameLst>
                                      </p:cBhvr>
                                      <p:tavLst>
                                        <p:tav tm="0">
                                          <p:val>
                                            <p:strVal val="#ppt_x"/>
                                          </p:val>
                                        </p:tav>
                                        <p:tav tm="100000">
                                          <p:val>
                                            <p:strVal val="#ppt_x"/>
                                          </p:val>
                                        </p:tav>
                                      </p:tavLst>
                                    </p:anim>
                                    <p:anim calcmode="lin" valueType="num">
                                      <p:cBhvr>
                                        <p:cTn id="73" dur="1000" fill="hold"/>
                                        <p:tgtEl>
                                          <p:spTgt spid="22"/>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build="p" animBg="1"/>
      <p:bldP spid="22"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BC0699-47CD-4B2D-9F83-F84F5509B163}"/>
              </a:ext>
            </a:extLst>
          </p:cNvPr>
          <p:cNvSpPr>
            <a:spLocks noGrp="1"/>
          </p:cNvSpPr>
          <p:nvPr>
            <p:ph type="title"/>
          </p:nvPr>
        </p:nvSpPr>
        <p:spPr/>
        <p:txBody>
          <a:bodyPr>
            <a:normAutofit/>
          </a:bodyPr>
          <a:lstStyle/>
          <a:p>
            <a:r>
              <a:rPr lang="en-US" sz="4400" dirty="0">
                <a:solidFill>
                  <a:schemeClr val="bg1"/>
                </a:solidFill>
              </a:rPr>
              <a:t>Exploratory Data Analysis</a:t>
            </a:r>
          </a:p>
        </p:txBody>
      </p:sp>
    </p:spTree>
    <p:extLst>
      <p:ext uri="{BB962C8B-B14F-4D97-AF65-F5344CB8AC3E}">
        <p14:creationId xmlns:p14="http://schemas.microsoft.com/office/powerpoint/2010/main" val="5145836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DE9B99-ADEF-4DA4-A716-52D0A8BE5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6E20860D-8992-496E-BC22-8450E344B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21" name="Rectangle 20">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25" name="Rectangle 24">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4" name="Title 3">
            <a:extLst>
              <a:ext uri="{FF2B5EF4-FFF2-40B4-BE49-F238E27FC236}">
                <a16:creationId xmlns:a16="http://schemas.microsoft.com/office/drawing/2014/main" id="{DED906F5-2E26-4276-A3B8-C5D2A132ED44}"/>
              </a:ext>
            </a:extLst>
          </p:cNvPr>
          <p:cNvSpPr>
            <a:spLocks noGrp="1"/>
          </p:cNvSpPr>
          <p:nvPr>
            <p:ph type="title"/>
          </p:nvPr>
        </p:nvSpPr>
        <p:spPr>
          <a:xfrm>
            <a:off x="634727" y="568387"/>
            <a:ext cx="3619535" cy="1658326"/>
          </a:xfrm>
        </p:spPr>
        <p:txBody>
          <a:bodyPr vert="horz" lIns="91440" tIns="45720" rIns="91440" bIns="45720" rtlCol="0" anchor="ctr">
            <a:normAutofit/>
          </a:bodyPr>
          <a:lstStyle/>
          <a:p>
            <a:pPr algn="ctr">
              <a:lnSpc>
                <a:spcPct val="90000"/>
              </a:lnSpc>
            </a:pPr>
            <a:r>
              <a:rPr lang="en-US" sz="2400" dirty="0"/>
              <a:t>Number of deaths from districts of England</a:t>
            </a:r>
          </a:p>
        </p:txBody>
      </p:sp>
      <p:sp>
        <p:nvSpPr>
          <p:cNvPr id="6" name="Text Placeholder 5">
            <a:extLst>
              <a:ext uri="{FF2B5EF4-FFF2-40B4-BE49-F238E27FC236}">
                <a16:creationId xmlns:a16="http://schemas.microsoft.com/office/drawing/2014/main" id="{400C7721-9479-4515-9EE6-DB9BAC3A80A1}"/>
              </a:ext>
            </a:extLst>
          </p:cNvPr>
          <p:cNvSpPr>
            <a:spLocks noGrp="1"/>
          </p:cNvSpPr>
          <p:nvPr>
            <p:ph type="body" sz="half" idx="2"/>
          </p:nvPr>
        </p:nvSpPr>
        <p:spPr>
          <a:xfrm>
            <a:off x="634727" y="5646605"/>
            <a:ext cx="4419599" cy="516848"/>
          </a:xfrm>
        </p:spPr>
        <p:txBody>
          <a:bodyPr vert="horz" lIns="91440" tIns="45720" rIns="91440" bIns="45720" rtlCol="0" anchor="ctr">
            <a:normAutofit/>
          </a:bodyPr>
          <a:lstStyle/>
          <a:p>
            <a:pPr>
              <a:lnSpc>
                <a:spcPct val="100000"/>
              </a:lnSpc>
            </a:pPr>
            <a:r>
              <a:rPr lang="en-US" sz="1600" i="1" dirty="0">
                <a:solidFill>
                  <a:srgbClr val="00B0F0"/>
                </a:solidFill>
              </a:rPr>
              <a:t>Source: Office for National Statistics</a:t>
            </a:r>
          </a:p>
        </p:txBody>
      </p:sp>
      <p:pic>
        <p:nvPicPr>
          <p:cNvPr id="12" name="Picture 11" descr="Chart, bar chart&#10;&#10;Description automatically generated">
            <a:extLst>
              <a:ext uri="{FF2B5EF4-FFF2-40B4-BE49-F238E27FC236}">
                <a16:creationId xmlns:a16="http://schemas.microsoft.com/office/drawing/2014/main" id="{FA0411D1-86AD-48E3-983E-555DB6AE12AC}"/>
              </a:ext>
            </a:extLst>
          </p:cNvPr>
          <p:cNvPicPr>
            <a:picLocks noChangeAspect="1"/>
          </p:cNvPicPr>
          <p:nvPr/>
        </p:nvPicPr>
        <p:blipFill>
          <a:blip r:embed="rId2"/>
          <a:stretch>
            <a:fillRect/>
          </a:stretch>
        </p:blipFill>
        <p:spPr>
          <a:xfrm>
            <a:off x="772652" y="2318153"/>
            <a:ext cx="3233146" cy="3191292"/>
          </a:xfrm>
          <a:prstGeom prst="rect">
            <a:avLst/>
          </a:prstGeom>
        </p:spPr>
      </p:pic>
      <p:sp>
        <p:nvSpPr>
          <p:cNvPr id="13" name="TextBox 12">
            <a:extLst>
              <a:ext uri="{FF2B5EF4-FFF2-40B4-BE49-F238E27FC236}">
                <a16:creationId xmlns:a16="http://schemas.microsoft.com/office/drawing/2014/main" id="{7855D290-717B-4B05-89A2-8F4672C52A83}"/>
              </a:ext>
            </a:extLst>
          </p:cNvPr>
          <p:cNvSpPr txBox="1"/>
          <p:nvPr/>
        </p:nvSpPr>
        <p:spPr>
          <a:xfrm>
            <a:off x="5453062" y="1903547"/>
            <a:ext cx="5238750" cy="646331"/>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2020: Cause of death recorded as either from Covid-19 or other causes</a:t>
            </a:r>
          </a:p>
        </p:txBody>
      </p:sp>
      <p:sp>
        <p:nvSpPr>
          <p:cNvPr id="14" name="TextBox 13">
            <a:extLst>
              <a:ext uri="{FF2B5EF4-FFF2-40B4-BE49-F238E27FC236}">
                <a16:creationId xmlns:a16="http://schemas.microsoft.com/office/drawing/2014/main" id="{F8C01816-094F-44B8-A540-1FC5CE8BBDDB}"/>
              </a:ext>
            </a:extLst>
          </p:cNvPr>
          <p:cNvSpPr txBox="1"/>
          <p:nvPr/>
        </p:nvSpPr>
        <p:spPr>
          <a:xfrm>
            <a:off x="5453062" y="3790949"/>
            <a:ext cx="5038725" cy="1200329"/>
          </a:xfrm>
          <a:prstGeom prst="rect">
            <a:avLst/>
          </a:prstGeom>
          <a:noFill/>
        </p:spPr>
        <p:txBody>
          <a:bodyPr wrap="square" rtlCol="0">
            <a:spAutoFit/>
          </a:bodyPr>
          <a:lstStyle/>
          <a:p>
            <a:pPr marL="285750" indent="-285750">
              <a:buFont typeface="Wingdings" panose="05000000000000000000" pitchFamily="2" charset="2"/>
              <a:buChar char="§"/>
            </a:pPr>
            <a:r>
              <a:rPr lang="en-US" u="sng" dirty="0">
                <a:effectLst>
                  <a:outerShdw blurRad="38100" dist="38100" dir="2700000" algn="tl">
                    <a:srgbClr val="000000">
                      <a:alpha val="43137"/>
                    </a:srgbClr>
                  </a:outerShdw>
                </a:effectLst>
              </a:rPr>
              <a:t>419,309</a:t>
            </a:r>
            <a:r>
              <a:rPr lang="en-US" dirty="0">
                <a:effectLst>
                  <a:outerShdw blurRad="38100" dist="38100" dir="2700000" algn="tl">
                    <a:srgbClr val="000000">
                      <a:alpha val="43137"/>
                    </a:srgbClr>
                  </a:outerShdw>
                </a:effectLst>
              </a:rPr>
              <a:t> records </a:t>
            </a:r>
          </a:p>
          <a:p>
            <a:pPr marL="285750" indent="-285750">
              <a:buFont typeface="Wingdings" panose="05000000000000000000" pitchFamily="2" charset="2"/>
              <a:buChar char="§"/>
            </a:pPr>
            <a:r>
              <a:rPr lang="en-US" dirty="0">
                <a:effectLst>
                  <a:outerShdw blurRad="38100" dist="38100" dir="2700000" algn="tl">
                    <a:srgbClr val="000000">
                      <a:alpha val="43137"/>
                    </a:srgbClr>
                  </a:outerShdw>
                </a:effectLst>
              </a:rPr>
              <a:t>BBC News: In 2020, 5.3 million recorded cases of Covid-19 in U.K., with total of 128,642 deaths.</a:t>
            </a:r>
          </a:p>
        </p:txBody>
      </p:sp>
    </p:spTree>
    <p:extLst>
      <p:ext uri="{BB962C8B-B14F-4D97-AF65-F5344CB8AC3E}">
        <p14:creationId xmlns:p14="http://schemas.microsoft.com/office/powerpoint/2010/main" val="188643910"/>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fade">
                                      <p:cBhvr>
                                        <p:cTn id="24" dur="500"/>
                                        <p:tgtEl>
                                          <p:spTgt spid="1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xEl>
                                              <p:pRg st="1" end="1"/>
                                            </p:txEl>
                                          </p:spTgt>
                                        </p:tgtEl>
                                        <p:attrNameLst>
                                          <p:attrName>style.visibility</p:attrName>
                                        </p:attrNameLst>
                                      </p:cBhvr>
                                      <p:to>
                                        <p:strVal val="visible"/>
                                      </p:to>
                                    </p:set>
                                    <p:animEffect transition="in" filter="fade">
                                      <p:cBhvr>
                                        <p:cTn id="29"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66A413F7-FFE1-42E7-8C6C-E9CCC477F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BCE0B0FD-3413-40CC-A7D8-6A5058608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5" name="Rectangle 34">
            <a:extLst>
              <a:ext uri="{FF2B5EF4-FFF2-40B4-BE49-F238E27FC236}">
                <a16:creationId xmlns:a16="http://schemas.microsoft.com/office/drawing/2014/main" id="{50C4C044-5B1C-40C8-8C7B-AA5E6D879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7" name="Group 3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8" name="Straight Connector 37">
              <a:extLst>
                <a:ext uri="{FF2B5EF4-FFF2-40B4-BE49-F238E27FC236}">
                  <a16:creationId xmlns:a16="http://schemas.microsoft.com/office/drawing/2014/main" id="{00163F5F-1439-4827-8F7A-B08BDDEFB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677414-C3D2-4430-876D-9092D633F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9181D20-1D81-447D-9854-10DDB10D54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A6020133-135E-4D08-9F4A-D76B87578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scatter chart&#10;&#10;Description automatically generated">
            <a:extLst>
              <a:ext uri="{FF2B5EF4-FFF2-40B4-BE49-F238E27FC236}">
                <a16:creationId xmlns:a16="http://schemas.microsoft.com/office/drawing/2014/main" id="{5267A591-EDCB-4643-BAFB-194E1A808EDB}"/>
              </a:ext>
            </a:extLst>
          </p:cNvPr>
          <p:cNvPicPr>
            <a:picLocks noChangeAspect="1"/>
          </p:cNvPicPr>
          <p:nvPr/>
        </p:nvPicPr>
        <p:blipFill>
          <a:blip r:embed="rId2"/>
          <a:stretch>
            <a:fillRect/>
          </a:stretch>
        </p:blipFill>
        <p:spPr>
          <a:xfrm>
            <a:off x="755280" y="643467"/>
            <a:ext cx="4907171" cy="3447288"/>
          </a:xfrm>
          <a:prstGeom prst="rect">
            <a:avLst/>
          </a:prstGeom>
        </p:spPr>
      </p:pic>
      <p:pic>
        <p:nvPicPr>
          <p:cNvPr id="8" name="Picture 7" descr="Chart, scatter chart&#10;&#10;Description automatically generated">
            <a:extLst>
              <a:ext uri="{FF2B5EF4-FFF2-40B4-BE49-F238E27FC236}">
                <a16:creationId xmlns:a16="http://schemas.microsoft.com/office/drawing/2014/main" id="{E79A96D7-C1F1-404C-B8BC-1E5A76E8EDAD}"/>
              </a:ext>
            </a:extLst>
          </p:cNvPr>
          <p:cNvPicPr>
            <a:picLocks noChangeAspect="1"/>
          </p:cNvPicPr>
          <p:nvPr/>
        </p:nvPicPr>
        <p:blipFill>
          <a:blip r:embed="rId3"/>
          <a:stretch>
            <a:fillRect/>
          </a:stretch>
        </p:blipFill>
        <p:spPr>
          <a:xfrm>
            <a:off x="6417734" y="706015"/>
            <a:ext cx="5130799" cy="3322191"/>
          </a:xfrm>
          <a:prstGeom prst="rect">
            <a:avLst/>
          </a:prstGeom>
        </p:spPr>
      </p:pic>
      <p:sp>
        <p:nvSpPr>
          <p:cNvPr id="44" name="Rectangle 43">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6119"/>
            <a:ext cx="12192000" cy="2251881"/>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48" name="Rectangle 47">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5" name="Title 4">
            <a:extLst>
              <a:ext uri="{FF2B5EF4-FFF2-40B4-BE49-F238E27FC236}">
                <a16:creationId xmlns:a16="http://schemas.microsoft.com/office/drawing/2014/main" id="{2E7546FA-6643-44A1-9411-3AA40A86523D}"/>
              </a:ext>
            </a:extLst>
          </p:cNvPr>
          <p:cNvSpPr>
            <a:spLocks noGrp="1"/>
          </p:cNvSpPr>
          <p:nvPr>
            <p:ph type="title"/>
          </p:nvPr>
        </p:nvSpPr>
        <p:spPr>
          <a:xfrm>
            <a:off x="109119" y="4754286"/>
            <a:ext cx="11439414" cy="897439"/>
          </a:xfrm>
        </p:spPr>
        <p:txBody>
          <a:bodyPr vert="horz" lIns="91440" tIns="45720" rIns="91440" bIns="45720" rtlCol="0" anchor="ctr">
            <a:normAutofit/>
          </a:bodyPr>
          <a:lstStyle/>
          <a:p>
            <a:pPr algn="ctr">
              <a:lnSpc>
                <a:spcPct val="83000"/>
              </a:lnSpc>
            </a:pPr>
            <a:r>
              <a:rPr lang="en-US" spc="-100" dirty="0">
                <a:solidFill>
                  <a:schemeClr val="tx1"/>
                </a:solidFill>
                <a:latin typeface="+mn-lt"/>
              </a:rPr>
              <a:t>Cremation vs. Burial </a:t>
            </a:r>
          </a:p>
        </p:txBody>
      </p:sp>
      <p:sp>
        <p:nvSpPr>
          <p:cNvPr id="6" name="Content Placeholder 5">
            <a:extLst>
              <a:ext uri="{FF2B5EF4-FFF2-40B4-BE49-F238E27FC236}">
                <a16:creationId xmlns:a16="http://schemas.microsoft.com/office/drawing/2014/main" id="{D86FF404-960C-4369-9B56-FBE4F2FC4C10}"/>
              </a:ext>
            </a:extLst>
          </p:cNvPr>
          <p:cNvSpPr>
            <a:spLocks noGrp="1"/>
          </p:cNvSpPr>
          <p:nvPr>
            <p:ph idx="1"/>
          </p:nvPr>
        </p:nvSpPr>
        <p:spPr>
          <a:xfrm>
            <a:off x="621400" y="169912"/>
            <a:ext cx="10656310" cy="440534"/>
          </a:xfrm>
        </p:spPr>
        <p:txBody>
          <a:bodyPr vert="horz" lIns="91440" tIns="45720" rIns="91440" bIns="45720" rtlCol="0">
            <a:normAutofit/>
          </a:bodyPr>
          <a:lstStyle/>
          <a:p>
            <a:pPr marL="0" indent="0" algn="ctr">
              <a:lnSpc>
                <a:spcPct val="100000"/>
              </a:lnSpc>
              <a:spcBef>
                <a:spcPts val="0"/>
              </a:spcBef>
              <a:spcAft>
                <a:spcPts val="600"/>
              </a:spcAft>
              <a:buNone/>
            </a:pPr>
            <a:r>
              <a:rPr lang="en-US" sz="1400" i="1" spc="80" dirty="0">
                <a:solidFill>
                  <a:srgbClr val="FF0000"/>
                </a:solidFill>
              </a:rPr>
              <a:t>Source: </a:t>
            </a:r>
            <a:r>
              <a:rPr lang="en-US" sz="1400" i="1" spc="80" dirty="0" err="1">
                <a:solidFill>
                  <a:srgbClr val="FF0000"/>
                </a:solidFill>
              </a:rPr>
              <a:t>Calderdale</a:t>
            </a:r>
            <a:r>
              <a:rPr lang="en-US" sz="1400" i="1" spc="80" dirty="0">
                <a:solidFill>
                  <a:srgbClr val="FF0000"/>
                </a:solidFill>
              </a:rPr>
              <a:t> Metropolitan Borough Council</a:t>
            </a:r>
          </a:p>
        </p:txBody>
      </p:sp>
      <p:cxnSp>
        <p:nvCxnSpPr>
          <p:cNvPr id="50" name="Straight Connector 49">
            <a:extLst>
              <a:ext uri="{FF2B5EF4-FFF2-40B4-BE49-F238E27FC236}">
                <a16:creationId xmlns:a16="http://schemas.microsoft.com/office/drawing/2014/main" id="{A5EECEE2-745A-4C3E-9A46-1B2ACCDC02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93533"/>
            <a:ext cx="0" cy="17471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5F6C242-6F6D-48B7-8D75-297BA482EBEB}"/>
              </a:ext>
            </a:extLst>
          </p:cNvPr>
          <p:cNvSpPr txBox="1"/>
          <p:nvPr/>
        </p:nvSpPr>
        <p:spPr>
          <a:xfrm>
            <a:off x="880901" y="5476726"/>
            <a:ext cx="478155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Burials: &gt;£350</a:t>
            </a:r>
          </a:p>
          <a:p>
            <a:pPr marL="285750" indent="-285750">
              <a:buFont typeface="Wingdings" panose="05000000000000000000" pitchFamily="2" charset="2"/>
              <a:buChar char="Ø"/>
            </a:pPr>
            <a:r>
              <a:rPr lang="en-US" dirty="0"/>
              <a:t>Cremations: =&gt;£1700</a:t>
            </a:r>
          </a:p>
        </p:txBody>
      </p:sp>
      <p:sp>
        <p:nvSpPr>
          <p:cNvPr id="14" name="TextBox 13">
            <a:extLst>
              <a:ext uri="{FF2B5EF4-FFF2-40B4-BE49-F238E27FC236}">
                <a16:creationId xmlns:a16="http://schemas.microsoft.com/office/drawing/2014/main" id="{E864A595-3D95-4A70-9962-A24BB9508A30}"/>
              </a:ext>
            </a:extLst>
          </p:cNvPr>
          <p:cNvSpPr txBox="1"/>
          <p:nvPr/>
        </p:nvSpPr>
        <p:spPr>
          <a:xfrm>
            <a:off x="7168943" y="5527183"/>
            <a:ext cx="4047390" cy="646331"/>
          </a:xfrm>
          <a:prstGeom prst="rect">
            <a:avLst/>
          </a:prstGeom>
          <a:noFill/>
        </p:spPr>
        <p:txBody>
          <a:bodyPr wrap="none" rtlCol="0">
            <a:spAutoFit/>
          </a:bodyPr>
          <a:lstStyle/>
          <a:p>
            <a:pPr marL="285750" indent="-285750">
              <a:buFont typeface="Wingdings" panose="05000000000000000000" pitchFamily="2" charset="2"/>
              <a:buChar char="Ø"/>
            </a:pPr>
            <a:r>
              <a:rPr lang="en-US" dirty="0"/>
              <a:t>Cremation more popular</a:t>
            </a:r>
          </a:p>
          <a:p>
            <a:pPr marL="285750" indent="-285750">
              <a:buFont typeface="Wingdings" panose="05000000000000000000" pitchFamily="2" charset="2"/>
              <a:buChar char="Ø"/>
            </a:pPr>
            <a:r>
              <a:rPr lang="en-US" dirty="0"/>
              <a:t>Majority of age of death =&gt;50 </a:t>
            </a:r>
            <a:r>
              <a:rPr lang="en-US" dirty="0" err="1"/>
              <a:t>y.o</a:t>
            </a:r>
            <a:r>
              <a:rPr lang="en-US" dirty="0"/>
              <a:t>.</a:t>
            </a:r>
          </a:p>
        </p:txBody>
      </p:sp>
      <p:sp>
        <p:nvSpPr>
          <p:cNvPr id="2" name="TextBox 1">
            <a:extLst>
              <a:ext uri="{FF2B5EF4-FFF2-40B4-BE49-F238E27FC236}">
                <a16:creationId xmlns:a16="http://schemas.microsoft.com/office/drawing/2014/main" id="{F4FCB2E5-90AE-4994-8D7F-5AE716B32440}"/>
              </a:ext>
            </a:extLst>
          </p:cNvPr>
          <p:cNvSpPr txBox="1"/>
          <p:nvPr/>
        </p:nvSpPr>
        <p:spPr>
          <a:xfrm>
            <a:off x="8430935" y="4076247"/>
            <a:ext cx="1652631" cy="400110"/>
          </a:xfrm>
          <a:prstGeom prst="rect">
            <a:avLst/>
          </a:prstGeom>
          <a:noFill/>
        </p:spPr>
        <p:txBody>
          <a:bodyPr wrap="square" rtlCol="0">
            <a:spAutoFit/>
          </a:bodyPr>
          <a:lstStyle/>
          <a:p>
            <a:r>
              <a:rPr lang="en-US" sz="2000" dirty="0">
                <a:solidFill>
                  <a:srgbClr val="FF0000"/>
                </a:solidFill>
                <a:effectLst>
                  <a:outerShdw blurRad="38100" dist="38100" dir="2700000" algn="tl">
                    <a:srgbClr val="000000">
                      <a:alpha val="43137"/>
                    </a:srgbClr>
                  </a:outerShdw>
                </a:effectLst>
              </a:rPr>
              <a:t>Entries: 78</a:t>
            </a:r>
          </a:p>
        </p:txBody>
      </p:sp>
      <p:sp>
        <p:nvSpPr>
          <p:cNvPr id="23" name="TextBox 22">
            <a:extLst>
              <a:ext uri="{FF2B5EF4-FFF2-40B4-BE49-F238E27FC236}">
                <a16:creationId xmlns:a16="http://schemas.microsoft.com/office/drawing/2014/main" id="{EA06667E-FB56-495F-AE17-C993B3D213B5}"/>
              </a:ext>
            </a:extLst>
          </p:cNvPr>
          <p:cNvSpPr txBox="1"/>
          <p:nvPr/>
        </p:nvSpPr>
        <p:spPr>
          <a:xfrm>
            <a:off x="2240393" y="4093295"/>
            <a:ext cx="2062565" cy="369332"/>
          </a:xfrm>
          <a:prstGeom prst="rect">
            <a:avLst/>
          </a:prstGeom>
          <a:noFill/>
        </p:spPr>
        <p:txBody>
          <a:bodyPr wrap="square">
            <a:spAutoFit/>
          </a:bodyPr>
          <a:lstStyle/>
          <a:p>
            <a:r>
              <a:rPr lang="en-US" dirty="0">
                <a:solidFill>
                  <a:srgbClr val="FF0000"/>
                </a:solidFill>
                <a:effectLst>
                  <a:outerShdw blurRad="38100" dist="38100" dir="2700000" algn="tl">
                    <a:srgbClr val="000000">
                      <a:alpha val="43137"/>
                    </a:srgbClr>
                  </a:outerShdw>
                </a:effectLst>
              </a:rPr>
              <a:t>Entries: 78</a:t>
            </a:r>
          </a:p>
        </p:txBody>
      </p:sp>
    </p:spTree>
    <p:extLst>
      <p:ext uri="{BB962C8B-B14F-4D97-AF65-F5344CB8AC3E}">
        <p14:creationId xmlns:p14="http://schemas.microsoft.com/office/powerpoint/2010/main" val="2841479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fade">
                                      <p:cBhvr>
                                        <p:cTn id="20" dur="500"/>
                                        <p:tgtEl>
                                          <p:spTgt spid="1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xEl>
                                              <p:pRg st="1" end="1"/>
                                            </p:txEl>
                                          </p:spTgt>
                                        </p:tgtEl>
                                        <p:attrNameLst>
                                          <p:attrName>style.visibility</p:attrName>
                                        </p:attrNameLst>
                                      </p:cBhvr>
                                      <p:to>
                                        <p:strVal val="visible"/>
                                      </p:to>
                                    </p:set>
                                    <p:animEffect transition="in" filter="fade">
                                      <p:cBhvr>
                                        <p:cTn id="38"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BFC7B-C188-4709-95C9-1A60E6D0C5DB}"/>
              </a:ext>
            </a:extLst>
          </p:cNvPr>
          <p:cNvSpPr>
            <a:spLocks noGrp="1"/>
          </p:cNvSpPr>
          <p:nvPr>
            <p:ph type="title"/>
          </p:nvPr>
        </p:nvSpPr>
        <p:spPr>
          <a:xfrm>
            <a:off x="584703" y="87436"/>
            <a:ext cx="10058400" cy="1371600"/>
          </a:xfrm>
        </p:spPr>
        <p:txBody>
          <a:bodyPr/>
          <a:lstStyle/>
          <a:p>
            <a:r>
              <a:rPr lang="en-US" dirty="0">
                <a:solidFill>
                  <a:schemeClr val="bg1"/>
                </a:solidFill>
                <a:effectLst>
                  <a:outerShdw blurRad="38100" dist="38100" dir="2700000" algn="tl">
                    <a:srgbClr val="000000">
                      <a:alpha val="43137"/>
                    </a:srgbClr>
                  </a:outerShdw>
                </a:effectLst>
              </a:rPr>
              <a:t>Crematoriums</a:t>
            </a:r>
          </a:p>
        </p:txBody>
      </p:sp>
      <p:sp>
        <p:nvSpPr>
          <p:cNvPr id="3" name="Content Placeholder 2">
            <a:extLst>
              <a:ext uri="{FF2B5EF4-FFF2-40B4-BE49-F238E27FC236}">
                <a16:creationId xmlns:a16="http://schemas.microsoft.com/office/drawing/2014/main" id="{7FEA7BEB-2899-45F0-AD49-5A9302A6DB00}"/>
              </a:ext>
            </a:extLst>
          </p:cNvPr>
          <p:cNvSpPr>
            <a:spLocks noGrp="1"/>
          </p:cNvSpPr>
          <p:nvPr>
            <p:ph sz="half" idx="2"/>
          </p:nvPr>
        </p:nvSpPr>
        <p:spPr>
          <a:xfrm>
            <a:off x="6578098" y="365001"/>
            <a:ext cx="4629594" cy="348063"/>
          </a:xfrm>
        </p:spPr>
        <p:txBody>
          <a:bodyPr>
            <a:normAutofit/>
          </a:bodyPr>
          <a:lstStyle/>
          <a:p>
            <a:pPr marL="0" indent="0">
              <a:buNone/>
            </a:pPr>
            <a:r>
              <a:rPr lang="en-US" sz="1200" i="1" dirty="0">
                <a:solidFill>
                  <a:schemeClr val="accent3">
                    <a:lumMod val="60000"/>
                    <a:lumOff val="40000"/>
                  </a:schemeClr>
                </a:solidFill>
              </a:rPr>
              <a:t>Source: </a:t>
            </a:r>
            <a:r>
              <a:rPr lang="en-US" sz="1200" i="1" dirty="0" err="1">
                <a:solidFill>
                  <a:schemeClr val="accent3">
                    <a:lumMod val="60000"/>
                    <a:lumOff val="40000"/>
                  </a:schemeClr>
                </a:solidFill>
              </a:rPr>
              <a:t>Calderdale</a:t>
            </a:r>
            <a:r>
              <a:rPr lang="en-US" sz="1200" i="1" dirty="0">
                <a:solidFill>
                  <a:schemeClr val="accent3">
                    <a:lumMod val="60000"/>
                    <a:lumOff val="40000"/>
                  </a:schemeClr>
                </a:solidFill>
              </a:rPr>
              <a:t> Metropolitan Borough Council</a:t>
            </a:r>
          </a:p>
        </p:txBody>
      </p:sp>
      <p:sp>
        <p:nvSpPr>
          <p:cNvPr id="12" name="Text Placeholder 11">
            <a:extLst>
              <a:ext uri="{FF2B5EF4-FFF2-40B4-BE49-F238E27FC236}">
                <a16:creationId xmlns:a16="http://schemas.microsoft.com/office/drawing/2014/main" id="{F46911E4-562D-4984-BE23-A8598F4CDB6D}"/>
              </a:ext>
            </a:extLst>
          </p:cNvPr>
          <p:cNvSpPr>
            <a:spLocks noGrp="1"/>
          </p:cNvSpPr>
          <p:nvPr>
            <p:ph type="body" sz="quarter" idx="3"/>
          </p:nvPr>
        </p:nvSpPr>
        <p:spPr>
          <a:xfrm>
            <a:off x="6578098" y="5215136"/>
            <a:ext cx="5241990" cy="869627"/>
          </a:xfrm>
        </p:spPr>
        <p:txBody>
          <a:bodyPr>
            <a:normAutofit fontScale="85000" lnSpcReduction="10000"/>
          </a:bodyPr>
          <a:lstStyle/>
          <a:p>
            <a:pPr marL="342900" indent="-342900">
              <a:buFont typeface="Wingdings" panose="05000000000000000000" pitchFamily="2" charset="2"/>
              <a:buChar char="Ø"/>
            </a:pPr>
            <a:r>
              <a:rPr lang="en-US" sz="1600" b="0" dirty="0">
                <a:solidFill>
                  <a:schemeClr val="bg1"/>
                </a:solidFill>
                <a:effectLst>
                  <a:outerShdw blurRad="38100" dist="38100" dir="2700000" algn="tl">
                    <a:srgbClr val="000000">
                      <a:alpha val="43137"/>
                    </a:srgbClr>
                  </a:outerShdw>
                </a:effectLst>
              </a:rPr>
              <a:t>Clustered based on color; majority of </a:t>
            </a:r>
            <a:r>
              <a:rPr lang="en-US" sz="1600" b="0" dirty="0">
                <a:solidFill>
                  <a:srgbClr val="00B050"/>
                </a:solidFill>
                <a:effectLst>
                  <a:outerShdw blurRad="38100" dist="38100" dir="2700000" algn="tl">
                    <a:srgbClr val="000000">
                      <a:alpha val="43137"/>
                    </a:srgbClr>
                  </a:outerShdw>
                </a:effectLst>
              </a:rPr>
              <a:t>green points </a:t>
            </a:r>
            <a:r>
              <a:rPr lang="en-US" sz="1600" b="0" dirty="0">
                <a:solidFill>
                  <a:schemeClr val="bg1"/>
                </a:solidFill>
                <a:effectLst>
                  <a:outerShdw blurRad="38100" dist="38100" dir="2700000" algn="tl">
                    <a:srgbClr val="000000">
                      <a:alpha val="43137"/>
                    </a:srgbClr>
                  </a:outerShdw>
                </a:effectLst>
              </a:rPr>
              <a:t>are closer to London whereas majority </a:t>
            </a:r>
            <a:r>
              <a:rPr lang="en-US" sz="1600" b="0" dirty="0">
                <a:solidFill>
                  <a:srgbClr val="FF6699"/>
                </a:solidFill>
                <a:effectLst>
                  <a:outerShdw blurRad="38100" dist="38100" dir="2700000" algn="tl">
                    <a:srgbClr val="000000">
                      <a:alpha val="43137"/>
                    </a:srgbClr>
                  </a:outerShdw>
                </a:effectLst>
              </a:rPr>
              <a:t>pink</a:t>
            </a:r>
            <a:r>
              <a:rPr lang="en-US" sz="1600" b="0" dirty="0">
                <a:solidFill>
                  <a:schemeClr val="bg1"/>
                </a:solidFill>
                <a:effectLst>
                  <a:outerShdw blurRad="38100" dist="38100" dir="2700000" algn="tl">
                    <a:srgbClr val="000000">
                      <a:alpha val="43137"/>
                    </a:srgbClr>
                  </a:outerShdw>
                </a:effectLst>
              </a:rPr>
              <a:t> points are farther away from London or located in rural parts near London. </a:t>
            </a:r>
          </a:p>
        </p:txBody>
      </p:sp>
      <p:sp>
        <p:nvSpPr>
          <p:cNvPr id="13" name="Content Placeholder 12">
            <a:extLst>
              <a:ext uri="{FF2B5EF4-FFF2-40B4-BE49-F238E27FC236}">
                <a16:creationId xmlns:a16="http://schemas.microsoft.com/office/drawing/2014/main" id="{F1F03BEB-F92F-44B4-AE82-E1ECC1B687CF}"/>
              </a:ext>
            </a:extLst>
          </p:cNvPr>
          <p:cNvSpPr>
            <a:spLocks noGrp="1"/>
          </p:cNvSpPr>
          <p:nvPr>
            <p:ph sz="quarter" idx="4"/>
          </p:nvPr>
        </p:nvSpPr>
        <p:spPr>
          <a:xfrm>
            <a:off x="623124" y="5749078"/>
            <a:ext cx="4663440" cy="3164509"/>
          </a:xfrm>
        </p:spPr>
        <p:txBody>
          <a:bodyPr>
            <a:normAutofit/>
          </a:bodyPr>
          <a:lstStyle/>
          <a:p>
            <a:pPr>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PC1 explains almost 95% variance, PC2 explains almost 100% total variance</a:t>
            </a:r>
          </a:p>
        </p:txBody>
      </p:sp>
      <p:sp>
        <p:nvSpPr>
          <p:cNvPr id="5" name="TextBox 4">
            <a:extLst>
              <a:ext uri="{FF2B5EF4-FFF2-40B4-BE49-F238E27FC236}">
                <a16:creationId xmlns:a16="http://schemas.microsoft.com/office/drawing/2014/main" id="{57A7B538-0843-45B4-88A9-378779CE9C66}"/>
              </a:ext>
            </a:extLst>
          </p:cNvPr>
          <p:cNvSpPr txBox="1"/>
          <p:nvPr/>
        </p:nvSpPr>
        <p:spPr>
          <a:xfrm>
            <a:off x="623124" y="2962672"/>
            <a:ext cx="3373231" cy="338554"/>
          </a:xfrm>
          <a:prstGeom prst="rect">
            <a:avLst/>
          </a:prstGeom>
          <a:noFill/>
        </p:spPr>
        <p:txBody>
          <a:bodyPr wrap="none" rtlCol="0">
            <a:spAutoFit/>
          </a:bodyPr>
          <a:lstStyle/>
          <a:p>
            <a:pPr marL="285750" indent="-285750">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Most cremation fees are &gt;£750</a:t>
            </a:r>
          </a:p>
        </p:txBody>
      </p:sp>
      <p:pic>
        <p:nvPicPr>
          <p:cNvPr id="7" name="Picture 6" descr="Chart, histogram&#10;&#10;Description automatically generated">
            <a:extLst>
              <a:ext uri="{FF2B5EF4-FFF2-40B4-BE49-F238E27FC236}">
                <a16:creationId xmlns:a16="http://schemas.microsoft.com/office/drawing/2014/main" id="{63146BF1-8FE3-4E75-B101-CE4261DE4836}"/>
              </a:ext>
            </a:extLst>
          </p:cNvPr>
          <p:cNvPicPr>
            <a:picLocks noChangeAspect="1"/>
          </p:cNvPicPr>
          <p:nvPr/>
        </p:nvPicPr>
        <p:blipFill>
          <a:blip r:embed="rId2"/>
          <a:stretch>
            <a:fillRect/>
          </a:stretch>
        </p:blipFill>
        <p:spPr>
          <a:xfrm>
            <a:off x="735324" y="1164075"/>
            <a:ext cx="3112418" cy="1798598"/>
          </a:xfrm>
          <a:prstGeom prst="rect">
            <a:avLst/>
          </a:prstGeom>
        </p:spPr>
      </p:pic>
      <p:pic>
        <p:nvPicPr>
          <p:cNvPr id="9" name="Picture 8" descr="Chart, line chart&#10;&#10;Description automatically generated">
            <a:extLst>
              <a:ext uri="{FF2B5EF4-FFF2-40B4-BE49-F238E27FC236}">
                <a16:creationId xmlns:a16="http://schemas.microsoft.com/office/drawing/2014/main" id="{24E09873-79C7-40AB-9E2A-727BF9A4619D}"/>
              </a:ext>
            </a:extLst>
          </p:cNvPr>
          <p:cNvPicPr>
            <a:picLocks noChangeAspect="1"/>
          </p:cNvPicPr>
          <p:nvPr/>
        </p:nvPicPr>
        <p:blipFill>
          <a:blip r:embed="rId3"/>
          <a:stretch>
            <a:fillRect/>
          </a:stretch>
        </p:blipFill>
        <p:spPr>
          <a:xfrm>
            <a:off x="527111" y="3391844"/>
            <a:ext cx="5931601" cy="2357234"/>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B58E642E-85C3-45C2-A1F3-B6ED92B7F883}"/>
              </a:ext>
            </a:extLst>
          </p:cNvPr>
          <p:cNvPicPr>
            <a:picLocks noChangeAspect="1"/>
          </p:cNvPicPr>
          <p:nvPr/>
        </p:nvPicPr>
        <p:blipFill>
          <a:blip r:embed="rId4"/>
          <a:stretch>
            <a:fillRect/>
          </a:stretch>
        </p:blipFill>
        <p:spPr>
          <a:xfrm>
            <a:off x="6578098" y="773236"/>
            <a:ext cx="5147378" cy="4378873"/>
          </a:xfrm>
          <a:prstGeom prst="rect">
            <a:avLst/>
          </a:prstGeom>
        </p:spPr>
      </p:pic>
      <p:sp>
        <p:nvSpPr>
          <p:cNvPr id="4" name="TextBox 3">
            <a:extLst>
              <a:ext uri="{FF2B5EF4-FFF2-40B4-BE49-F238E27FC236}">
                <a16:creationId xmlns:a16="http://schemas.microsoft.com/office/drawing/2014/main" id="{27DD0B35-DCFD-463C-9E01-368FDD79CBBF}"/>
              </a:ext>
            </a:extLst>
          </p:cNvPr>
          <p:cNvSpPr txBox="1"/>
          <p:nvPr/>
        </p:nvSpPr>
        <p:spPr>
          <a:xfrm>
            <a:off x="4357044" y="1549654"/>
            <a:ext cx="1711751" cy="369332"/>
          </a:xfrm>
          <a:prstGeom prst="rect">
            <a:avLst/>
          </a:prstGeom>
          <a:noFill/>
        </p:spPr>
        <p:txBody>
          <a:bodyPr wrap="none" rtlCol="0">
            <a:spAutoFit/>
          </a:bodyPr>
          <a:lstStyle/>
          <a:p>
            <a:pPr marL="285750" indent="-285750">
              <a:buFont typeface="Wingdings" panose="05000000000000000000" pitchFamily="2" charset="2"/>
              <a:buChar char="Ø"/>
            </a:pPr>
            <a:r>
              <a:rPr lang="en-US" u="sng" dirty="0">
                <a:solidFill>
                  <a:schemeClr val="bg1"/>
                </a:solidFill>
                <a:effectLst>
                  <a:outerShdw blurRad="38100" dist="38100" dir="2700000" algn="tl">
                    <a:srgbClr val="000000">
                      <a:alpha val="43137"/>
                    </a:srgbClr>
                  </a:outerShdw>
                </a:effectLst>
              </a:rPr>
              <a:t>62 </a:t>
            </a:r>
            <a:r>
              <a:rPr lang="en-US" dirty="0">
                <a:solidFill>
                  <a:schemeClr val="bg1"/>
                </a:solidFill>
                <a:effectLst>
                  <a:outerShdw blurRad="38100" dist="38100" dir="2700000" algn="tl">
                    <a:srgbClr val="000000">
                      <a:alpha val="43137"/>
                    </a:srgbClr>
                  </a:outerShdw>
                </a:effectLst>
              </a:rPr>
              <a:t>Records</a:t>
            </a:r>
          </a:p>
        </p:txBody>
      </p:sp>
    </p:spTree>
    <p:extLst>
      <p:ext uri="{BB962C8B-B14F-4D97-AF65-F5344CB8AC3E}">
        <p14:creationId xmlns:p14="http://schemas.microsoft.com/office/powerpoint/2010/main" val="15945536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fade">
                                      <p:cBhvr>
                                        <p:cTn id="2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90A0-8FDB-496A-9EDA-639D36753610}"/>
              </a:ext>
            </a:extLst>
          </p:cNvPr>
          <p:cNvSpPr>
            <a:spLocks noGrp="1"/>
          </p:cNvSpPr>
          <p:nvPr>
            <p:ph type="title"/>
          </p:nvPr>
        </p:nvSpPr>
        <p:spPr>
          <a:xfrm>
            <a:off x="950260" y="184119"/>
            <a:ext cx="10058400" cy="1371600"/>
          </a:xfrm>
        </p:spPr>
        <p:txBody>
          <a:bodyPr/>
          <a:lstStyle/>
          <a:p>
            <a:r>
              <a:rPr lang="en-US" dirty="0">
                <a:solidFill>
                  <a:schemeClr val="bg1"/>
                </a:solidFill>
                <a:effectLst>
                  <a:outerShdw blurRad="38100" dist="38100" dir="2700000" algn="tl">
                    <a:srgbClr val="000000">
                      <a:alpha val="43137"/>
                    </a:srgbClr>
                  </a:outerShdw>
                </a:effectLst>
              </a:rPr>
              <a:t>Burial data</a:t>
            </a:r>
          </a:p>
        </p:txBody>
      </p:sp>
      <p:sp>
        <p:nvSpPr>
          <p:cNvPr id="3" name="Text Placeholder 2">
            <a:extLst>
              <a:ext uri="{FF2B5EF4-FFF2-40B4-BE49-F238E27FC236}">
                <a16:creationId xmlns:a16="http://schemas.microsoft.com/office/drawing/2014/main" id="{912AE622-46B1-409B-B629-EDEEA34AF0F7}"/>
              </a:ext>
            </a:extLst>
          </p:cNvPr>
          <p:cNvSpPr>
            <a:spLocks noGrp="1"/>
          </p:cNvSpPr>
          <p:nvPr>
            <p:ph type="body" idx="1"/>
          </p:nvPr>
        </p:nvSpPr>
        <p:spPr>
          <a:xfrm>
            <a:off x="824754" y="1621180"/>
            <a:ext cx="4876799" cy="2583268"/>
          </a:xfrm>
        </p:spPr>
        <p:txBody>
          <a:bodyPr>
            <a:normAutofit lnSpcReduction="10000"/>
          </a:bodyPr>
          <a:lstStyle/>
          <a:p>
            <a:r>
              <a:rPr lang="en-US" u="sng" dirty="0">
                <a:solidFill>
                  <a:schemeClr val="bg1"/>
                </a:solidFill>
                <a:effectLst>
                  <a:outerShdw blurRad="38100" dist="38100" dir="2700000" algn="tl">
                    <a:srgbClr val="000000">
                      <a:alpha val="43137"/>
                    </a:srgbClr>
                  </a:outerShdw>
                </a:effectLst>
              </a:rPr>
              <a:t>Secondary data collection:</a:t>
            </a:r>
          </a:p>
          <a:p>
            <a:r>
              <a:rPr lang="en-US" b="0" dirty="0">
                <a:solidFill>
                  <a:schemeClr val="bg1"/>
                </a:solidFill>
                <a:effectLst>
                  <a:outerShdw blurRad="38100" dist="38100" dir="2700000" algn="tl">
                    <a:srgbClr val="000000">
                      <a:alpha val="43137"/>
                    </a:srgbClr>
                  </a:outerShdw>
                </a:effectLst>
              </a:rPr>
              <a:t>Wikipedia, Google maps, BBC News, data.gov.uk,  borough council’s websites, UK cemetery websites.</a:t>
            </a:r>
          </a:p>
          <a:p>
            <a:endParaRPr lang="en-US" b="0" dirty="0">
              <a:solidFill>
                <a:schemeClr val="bg1"/>
              </a:solidFill>
              <a:effectLst>
                <a:outerShdw blurRad="38100" dist="38100" dir="2700000" algn="tl">
                  <a:srgbClr val="000000">
                    <a:alpha val="43137"/>
                  </a:srgbClr>
                </a:outerShdw>
              </a:effectLst>
            </a:endParaRPr>
          </a:p>
          <a:p>
            <a:r>
              <a:rPr lang="en-US" b="0" dirty="0">
                <a:solidFill>
                  <a:schemeClr val="bg1"/>
                </a:solidFill>
                <a:effectLst>
                  <a:outerShdw blurRad="38100" dist="38100" dir="2700000" algn="tl">
                    <a:srgbClr val="000000">
                      <a:alpha val="43137"/>
                    </a:srgbClr>
                  </a:outerShdw>
                </a:effectLst>
              </a:rPr>
              <a:t>Data from 2016-2021.</a:t>
            </a:r>
          </a:p>
          <a:p>
            <a:endParaRPr lang="en-US" b="0" dirty="0"/>
          </a:p>
        </p:txBody>
      </p:sp>
      <p:pic>
        <p:nvPicPr>
          <p:cNvPr id="8" name="Content Placeholder 7" descr="Chart, histogram&#10;&#10;Description automatically generated">
            <a:extLst>
              <a:ext uri="{FF2B5EF4-FFF2-40B4-BE49-F238E27FC236}">
                <a16:creationId xmlns:a16="http://schemas.microsoft.com/office/drawing/2014/main" id="{A27BEC6E-0288-40D8-BBF7-47C71E7E1272}"/>
              </a:ext>
            </a:extLst>
          </p:cNvPr>
          <p:cNvPicPr>
            <a:picLocks noGrp="1" noChangeAspect="1"/>
          </p:cNvPicPr>
          <p:nvPr>
            <p:ph sz="half" idx="2"/>
          </p:nvPr>
        </p:nvPicPr>
        <p:blipFill>
          <a:blip r:embed="rId2"/>
          <a:stretch>
            <a:fillRect/>
          </a:stretch>
        </p:blipFill>
        <p:spPr>
          <a:xfrm>
            <a:off x="5853954" y="1517078"/>
            <a:ext cx="5640526" cy="2687370"/>
          </a:xfrm>
        </p:spPr>
      </p:pic>
      <p:sp>
        <p:nvSpPr>
          <p:cNvPr id="5" name="Text Placeholder 4">
            <a:extLst>
              <a:ext uri="{FF2B5EF4-FFF2-40B4-BE49-F238E27FC236}">
                <a16:creationId xmlns:a16="http://schemas.microsoft.com/office/drawing/2014/main" id="{EAAAC715-D2FB-4EC5-91F7-BFF3036CCBB7}"/>
              </a:ext>
            </a:extLst>
          </p:cNvPr>
          <p:cNvSpPr>
            <a:spLocks noGrp="1"/>
          </p:cNvSpPr>
          <p:nvPr>
            <p:ph type="body" sz="quarter" idx="3"/>
          </p:nvPr>
        </p:nvSpPr>
        <p:spPr>
          <a:xfrm>
            <a:off x="6411558" y="4335370"/>
            <a:ext cx="4751294" cy="1005551"/>
          </a:xfrm>
        </p:spPr>
        <p:txBody>
          <a:bodyPr>
            <a:normAutofit lnSpcReduction="10000"/>
          </a:bodyPr>
          <a:lstStyle/>
          <a:p>
            <a:pPr marL="342900" indent="-342900">
              <a:buFont typeface="Wingdings" panose="05000000000000000000" pitchFamily="2" charset="2"/>
              <a:buChar char="Ø"/>
            </a:pPr>
            <a:r>
              <a:rPr lang="en-US" b="0" dirty="0">
                <a:solidFill>
                  <a:schemeClr val="bg1"/>
                </a:solidFill>
                <a:effectLst>
                  <a:outerShdw blurRad="38100" dist="38100" dir="2700000" algn="tl">
                    <a:srgbClr val="000000">
                      <a:alpha val="43137"/>
                    </a:srgbClr>
                  </a:outerShdw>
                </a:effectLst>
              </a:rPr>
              <a:t>Single, adult grave average cost: &lt;£5,000 (~£2,000 to £4,000)</a:t>
            </a:r>
          </a:p>
          <a:p>
            <a:pPr marL="342900" indent="-342900">
              <a:buFont typeface="Wingdings" panose="05000000000000000000" pitchFamily="2" charset="2"/>
              <a:buChar char="Ø"/>
            </a:pPr>
            <a:r>
              <a:rPr lang="en-US" b="0" u="sng" dirty="0">
                <a:solidFill>
                  <a:schemeClr val="bg1"/>
                </a:solidFill>
                <a:effectLst>
                  <a:outerShdw blurRad="38100" dist="38100" dir="2700000" algn="tl">
                    <a:srgbClr val="000000">
                      <a:alpha val="43137"/>
                    </a:srgbClr>
                  </a:outerShdw>
                </a:effectLst>
              </a:rPr>
              <a:t>40</a:t>
            </a:r>
            <a:r>
              <a:rPr lang="en-US" b="0" dirty="0">
                <a:solidFill>
                  <a:schemeClr val="bg1"/>
                </a:solidFill>
                <a:effectLst>
                  <a:outerShdw blurRad="38100" dist="38100" dir="2700000" algn="tl">
                    <a:srgbClr val="000000">
                      <a:alpha val="43137"/>
                    </a:srgbClr>
                  </a:outerShdw>
                </a:effectLst>
              </a:rPr>
              <a:t> Records</a:t>
            </a:r>
          </a:p>
        </p:txBody>
      </p:sp>
      <p:sp>
        <p:nvSpPr>
          <p:cNvPr id="9" name="TextBox 8">
            <a:extLst>
              <a:ext uri="{FF2B5EF4-FFF2-40B4-BE49-F238E27FC236}">
                <a16:creationId xmlns:a16="http://schemas.microsoft.com/office/drawing/2014/main" id="{D92EC836-FF99-4501-A8B4-12F7B4B5074C}"/>
              </a:ext>
            </a:extLst>
          </p:cNvPr>
          <p:cNvSpPr txBox="1"/>
          <p:nvPr/>
        </p:nvSpPr>
        <p:spPr>
          <a:xfrm>
            <a:off x="950260" y="4087906"/>
            <a:ext cx="4751294" cy="2308324"/>
          </a:xfrm>
          <a:prstGeom prst="rect">
            <a:avLst/>
          </a:prstGeom>
          <a:noFill/>
        </p:spPr>
        <p:txBody>
          <a:bodyPr wrap="square" rtlCol="0">
            <a:spAutoFit/>
          </a:bodyPr>
          <a:lstStyle/>
          <a:p>
            <a:r>
              <a:rPr lang="en-US" dirty="0"/>
              <a:t>Cemetery website examples: </a:t>
            </a:r>
          </a:p>
          <a:p>
            <a:pPr marL="342900" indent="-342900">
              <a:buFont typeface="+mj-lt"/>
              <a:buAutoNum type="arabicPeriod"/>
            </a:pPr>
            <a:r>
              <a:rPr lang="en-US" sz="1050" dirty="0">
                <a:hlinkClick r:id="rId3"/>
              </a:rPr>
              <a:t>https://www.royalgreenwich.gov.uk/info/200144/deaths/1644/grave_burial_and_memorial_costs</a:t>
            </a:r>
            <a:endParaRPr lang="en-US" sz="1050" dirty="0"/>
          </a:p>
          <a:p>
            <a:pPr marL="342900" indent="-342900">
              <a:buFont typeface="+mj-lt"/>
              <a:buAutoNum type="arabicPeriod"/>
            </a:pPr>
            <a:r>
              <a:rPr lang="en-US" sz="1050" dirty="0">
                <a:hlinkClick r:id="rId4"/>
              </a:rPr>
              <a:t>https://beta.lambeth.gov.uk/bereavement-services/our-cemeteries-and-crematoria/bereavement-services-fees-charges</a:t>
            </a:r>
            <a:endParaRPr lang="en-US" sz="1050" dirty="0"/>
          </a:p>
          <a:p>
            <a:pPr marL="342900" indent="-342900">
              <a:buFont typeface="+mj-lt"/>
              <a:buAutoNum type="arabicPeriod"/>
            </a:pPr>
            <a:r>
              <a:rPr lang="en-US" sz="1050" dirty="0">
                <a:hlinkClick r:id="rId5"/>
              </a:rPr>
              <a:t>https://www.rbkc.gov.uk/births-deaths-marriages-and-citizenship/deaths/cemetery-services</a:t>
            </a:r>
            <a:endParaRPr lang="en-US" sz="1050" dirty="0"/>
          </a:p>
          <a:p>
            <a:pPr marL="342900" indent="-342900">
              <a:buFont typeface="+mj-lt"/>
              <a:buAutoNum type="arabicPeriod"/>
            </a:pPr>
            <a:r>
              <a:rPr lang="en-US" sz="1050" dirty="0">
                <a:hlinkClick r:id="rId6"/>
              </a:rPr>
              <a:t>https://www.southwark.gov.uk/assets/attach/4824/southwark-council-cemetery-fees-18-19.pdf</a:t>
            </a:r>
            <a:endParaRPr lang="en-US" sz="1050" dirty="0"/>
          </a:p>
          <a:p>
            <a:pPr marL="342900" indent="-342900">
              <a:buFont typeface="+mj-lt"/>
              <a:buAutoNum type="arabicPeriod"/>
            </a:pPr>
            <a:r>
              <a:rPr lang="en-US" sz="1050" dirty="0">
                <a:hlinkClick r:id="rId7"/>
              </a:rPr>
              <a:t>https://iccslondon.co.uk/app/uploads/2020/04/ICCS-Fees-2020.pdf</a:t>
            </a:r>
            <a:endParaRPr lang="en-US" sz="1050" dirty="0"/>
          </a:p>
          <a:p>
            <a:pPr marL="342900" indent="-342900">
              <a:buFont typeface="+mj-lt"/>
              <a:buAutoNum type="arabicPeriod"/>
            </a:pPr>
            <a:r>
              <a:rPr lang="en-US" sz="1050" dirty="0">
                <a:hlinkClick r:id="rId8"/>
              </a:rPr>
              <a:t>https://iccslondon.co.uk/app/uploads/2021/03/ICCS-Fees-and-Charges-2021-2022.pdf</a:t>
            </a:r>
            <a:endParaRPr lang="en-US" sz="1050" dirty="0"/>
          </a:p>
          <a:p>
            <a:endParaRPr lang="en-US" sz="1050" dirty="0"/>
          </a:p>
        </p:txBody>
      </p:sp>
    </p:spTree>
    <p:extLst>
      <p:ext uri="{BB962C8B-B14F-4D97-AF65-F5344CB8AC3E}">
        <p14:creationId xmlns:p14="http://schemas.microsoft.com/office/powerpoint/2010/main" val="13894463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500"/>
                                        <p:tgtEl>
                                          <p:spTgt spid="9">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fade">
                                      <p:cBhvr>
                                        <p:cTn id="29" dur="500"/>
                                        <p:tgtEl>
                                          <p:spTgt spid="9">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fade">
                                      <p:cBhvr>
                                        <p:cTn id="48" dur="500"/>
                                        <p:tgtEl>
                                          <p:spTgt spid="5">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xEl>
                                              <p:pRg st="1" end="1"/>
                                            </p:txEl>
                                          </p:spTgt>
                                        </p:tgtEl>
                                        <p:attrNameLst>
                                          <p:attrName>style.visibility</p:attrName>
                                        </p:attrNameLst>
                                      </p:cBhvr>
                                      <p:to>
                                        <p:strVal val="visible"/>
                                      </p:to>
                                    </p:set>
                                    <p:animEffect transition="in" filter="fade">
                                      <p:cBhvr>
                                        <p:cTn id="5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{BAA04EC3-1C15-4C1C-9D4A-0DBAA08214B6}tf56219246_win32</Template>
  <TotalTime>343</TotalTime>
  <Words>1504</Words>
  <Application>Microsoft Office PowerPoint</Application>
  <PresentationFormat>Widescreen</PresentationFormat>
  <Paragraphs>163</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Avenir Next LT Pro</vt:lpstr>
      <vt:lpstr>Avenir Next LT Pro Light</vt:lpstr>
      <vt:lpstr>Calibri</vt:lpstr>
      <vt:lpstr>Garamond</vt:lpstr>
      <vt:lpstr>Times New Roman</vt:lpstr>
      <vt:lpstr>Wingdings</vt:lpstr>
      <vt:lpstr>SavonVTI</vt:lpstr>
      <vt:lpstr>Yvonne Quiachon Cleveland, Ohio  BS: Cleveland State University, OH, U.S.A. (Biomedical technology)  September 11, 2021</vt:lpstr>
      <vt:lpstr>Slideshow Timeline</vt:lpstr>
      <vt:lpstr>Introduction</vt:lpstr>
      <vt:lpstr>Data Acquisition and Cleaning</vt:lpstr>
      <vt:lpstr>Exploratory Data Analysis</vt:lpstr>
      <vt:lpstr>Number of deaths from districts of England</vt:lpstr>
      <vt:lpstr>Cremation vs. Burial </vt:lpstr>
      <vt:lpstr>Crematoriums</vt:lpstr>
      <vt:lpstr>Burial data</vt:lpstr>
      <vt:lpstr>Principal Component Analysis for Burial Data</vt:lpstr>
      <vt:lpstr>Tableau – Mapping, Bar chart, Treemap </vt:lpstr>
      <vt:lpstr>Map - Crematoriums</vt:lpstr>
      <vt:lpstr>PowerPoint Presentation</vt:lpstr>
      <vt:lpstr>PowerPoint Presentation</vt:lpstr>
      <vt:lpstr>Map - Burials</vt:lpstr>
      <vt:lpstr>MaP – Burials (density)</vt:lpstr>
      <vt:lpstr>Feature Engineering</vt:lpstr>
      <vt:lpstr>One-Hot Encoding</vt:lpstr>
      <vt:lpstr>Cremation vs. Burial – Random Forest Regression</vt:lpstr>
      <vt:lpstr>Cremation vs. Burial – Standard Scaler and Linear Regression</vt:lpstr>
      <vt:lpstr>Crematorium – Random Forest Regression</vt:lpstr>
      <vt:lpstr>Crematorium – Feature Scaling</vt:lpstr>
      <vt:lpstr>Z-score, Min-max, and mean subtracted standardized features at 0</vt:lpstr>
      <vt:lpstr>Z-score at 0</vt:lpstr>
      <vt:lpstr>Mean Subtracted (standardized) at 0 and the Min-Max range (normalized) 0 to 1. </vt:lpstr>
      <vt:lpstr>Positive slope from -1 to 1 AND MEAN SUBTRACTED (STANDARDIZED) AT 0. </vt:lpstr>
      <vt:lpstr>Crematorium – Fixing Skewness (Part 1)</vt:lpstr>
      <vt:lpstr>Crematorium – Fixing Skewness (Part 2)</vt:lpstr>
      <vt:lpstr>modeling</vt:lpstr>
      <vt:lpstr>Limitations to building good model</vt:lpstr>
      <vt:lpstr>K-Means and Agglomerative/Hierarchical clustering</vt:lpstr>
      <vt:lpstr>Answering Our Questions</vt:lpstr>
      <vt:lpstr>Drawing Insights from Our Analysis </vt:lpstr>
      <vt:lpstr>Drawing Insights from Our Analysis (continued)</vt:lpstr>
      <vt:lpstr>Assumptions and Limitations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Yvonne Quiachon Cleveland, Ohio  BS: Cleveland State University, OH, U.S.A. (Biomedical technology)  September 11, 2021</dc:title>
  <dc:creator>Yvonne Quiachon</dc:creator>
  <cp:lastModifiedBy>Yvonne Quiachon</cp:lastModifiedBy>
  <cp:revision>26</cp:revision>
  <dcterms:created xsi:type="dcterms:W3CDTF">2021-09-11T22:56:05Z</dcterms:created>
  <dcterms:modified xsi:type="dcterms:W3CDTF">2021-09-12T16:04:22Z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